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4" r:id="rId5"/>
    <p:sldId id="277" r:id="rId6"/>
    <p:sldId id="276" r:id="rId7"/>
    <p:sldId id="278" r:id="rId8"/>
    <p:sldId id="279" r:id="rId9"/>
    <p:sldId id="267" r:id="rId10"/>
    <p:sldId id="275" r:id="rId11"/>
    <p:sldId id="265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61" r:id="rId20"/>
    <p:sldId id="262" r:id="rId21"/>
    <p:sldId id="263" r:id="rId22"/>
    <p:sldId id="257" r:id="rId23"/>
    <p:sldId id="258" r:id="rId24"/>
    <p:sldId id="266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2A"/>
    <a:srgbClr val="15FF09"/>
    <a:srgbClr val="FFFF2F"/>
    <a:srgbClr val="FFF3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59D8-22F1-44C1-A124-D3112549CD3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28E1-8634-48F0-85BD-594BE2F64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10228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u="sng" noProof="1" smtClean="0">
                <a:solidFill>
                  <a:srgbClr val="C00000"/>
                </a:solidFill>
              </a:rPr>
              <a:t>Korekční signály </a:t>
            </a:r>
            <a:br>
              <a:rPr lang="cs-CZ" b="1" u="sng" noProof="1" smtClean="0">
                <a:solidFill>
                  <a:srgbClr val="C00000"/>
                </a:solidFill>
              </a:rPr>
            </a:br>
            <a:r>
              <a:rPr lang="cs-CZ" b="1" u="sng" noProof="1" smtClean="0">
                <a:solidFill>
                  <a:srgbClr val="C00000"/>
                </a:solidFill>
              </a:rPr>
              <a:t>pro GPS přijímače Trimble </a:t>
            </a:r>
            <a:r>
              <a:rPr lang="cs-CZ" b="1" i="1" u="sng" noProof="1" smtClean="0">
                <a:solidFill>
                  <a:srgbClr val="C00000"/>
                </a:solidFill>
              </a:rPr>
              <a:t>Ag</a:t>
            </a:r>
            <a:r>
              <a:rPr lang="cs-CZ" b="1" u="sng" noProof="1" smtClean="0">
                <a:solidFill>
                  <a:srgbClr val="C00000"/>
                </a:solidFill>
              </a:rPr>
              <a:t>GPS</a:t>
            </a:r>
            <a:endParaRPr lang="cs-CZ" b="1" u="sng" noProof="1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7584" y="3645024"/>
            <a:ext cx="6400800" cy="17526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Vyberte si přesnost,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kterou potřebujete.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Druhá novinka pro jaro 2013 </a:t>
            </a:r>
            <a:b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korekční signál RangePoint</a:t>
            </a:r>
            <a:r>
              <a:rPr kumimoji="0" lang="cs-CZ" sz="2800" b="1" i="0" u="sng" strike="noStrike" kern="1200" cap="none" spc="0" normalizeH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RTX</a:t>
            </a:r>
            <a:endParaRPr kumimoji="0" lang="cs-CZ" sz="2800" b="1" i="0" u="sng" strike="noStrike" kern="1200" cap="none" spc="0" normalizeH="0" baseline="0" noProof="1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xplosion 1 3"/>
          <p:cNvSpPr>
            <a:spLocks noChangeArrowheads="1"/>
          </p:cNvSpPr>
          <p:nvPr/>
        </p:nvSpPr>
        <p:spPr bwMode="auto">
          <a:xfrm>
            <a:off x="7596336" y="692696"/>
            <a:ext cx="1439962" cy="720750"/>
          </a:xfrm>
          <a:prstGeom prst="irregularSeal1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dirty="0"/>
              <a:t>New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19572" y="1484784"/>
            <a:ext cx="7456884" cy="39607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C00000"/>
                </a:solidFill>
              </a:rPr>
              <a:t>c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elosvětově dosažitelný korekční signál s přesností </a:t>
            </a:r>
            <a:r>
              <a:rPr lang="cs-CZ" sz="2000" b="1" kern="0" dirty="0" smtClean="0">
                <a:solidFill>
                  <a:srgbClr val="C00000"/>
                </a:solidFill>
              </a:rPr>
              <a:t> +/- 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15 cm jízda – </a:t>
            </a:r>
            <a:r>
              <a:rPr lang="cs-CZ" sz="2000" b="1" i="0" kern="0" noProof="1" smtClean="0">
                <a:solidFill>
                  <a:srgbClr val="C00000"/>
                </a:solidFill>
                <a:latin typeface="+mn-lt"/>
                <a:cs typeface="+mn-cs"/>
              </a:rPr>
              <a:t>jízda 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a </a:t>
            </a:r>
            <a:r>
              <a:rPr lang="cs-CZ" sz="2000" b="1" kern="0" dirty="0" smtClean="0">
                <a:solidFill>
                  <a:srgbClr val="C00000"/>
                </a:solidFill>
              </a:rPr>
              <a:t>+/-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 50 cm absolutní</a:t>
            </a:r>
            <a:endParaRPr lang="en-US" sz="2000" b="1" i="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2000" b="1" i="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C00000"/>
                </a:solidFill>
              </a:rPr>
              <a:t>k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 dispozici na přijímačích </a:t>
            </a:r>
            <a:r>
              <a:rPr lang="en-US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CFX-750 display, </a:t>
            </a:r>
            <a:r>
              <a:rPr lang="en-US" sz="2000" b="1" i="0" kern="0" noProof="1" smtClean="0">
                <a:solidFill>
                  <a:srgbClr val="C00000"/>
                </a:solidFill>
                <a:latin typeface="+mn-lt"/>
                <a:cs typeface="+mn-cs"/>
              </a:rPr>
              <a:t>FmX display </a:t>
            </a:r>
            <a:r>
              <a:rPr lang="en-US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a AG-372</a:t>
            </a:r>
            <a:r>
              <a:rPr lang="en-US" sz="2000" b="1" i="0" kern="0" dirty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marL="285750" indent="-285750">
              <a:spcBef>
                <a:spcPct val="10000"/>
              </a:spcBef>
              <a:buFont typeface="Arial" pitchFamily="34" charset="0"/>
              <a:buChar char="•"/>
              <a:defRPr/>
            </a:pPr>
            <a:endParaRPr lang="en-US" sz="2000" b="1" i="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C00000"/>
                </a:solidFill>
              </a:rPr>
              <a:t>z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drojem signálu je satelit</a:t>
            </a:r>
            <a:endParaRPr lang="en-US" sz="2000" b="1" i="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>
              <a:spcBef>
                <a:spcPct val="10000"/>
              </a:spcBef>
              <a:defRPr/>
            </a:pPr>
            <a:endParaRPr lang="en-US" sz="2000" b="1" i="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85750" indent="-285750">
              <a:spcBef>
                <a:spcPct val="10000"/>
              </a:spcBef>
              <a:buFont typeface="Arial" pitchFamily="34" charset="0"/>
              <a:buChar char="•"/>
              <a:defRPr/>
            </a:pPr>
            <a:r>
              <a:rPr lang="cs-CZ" sz="2000" b="1" kern="0" dirty="0" smtClean="0">
                <a:solidFill>
                  <a:srgbClr val="C00000"/>
                </a:solidFill>
              </a:rPr>
              <a:t>r</a:t>
            </a:r>
            <a:r>
              <a:rPr lang="cs-CZ" sz="2000" b="1" i="0" kern="0" dirty="0" smtClean="0">
                <a:solidFill>
                  <a:srgbClr val="C00000"/>
                </a:solidFill>
                <a:latin typeface="+mn-lt"/>
                <a:cs typeface="+mn-cs"/>
              </a:rPr>
              <a:t>oční subskripce</a:t>
            </a:r>
            <a:endParaRPr lang="en-US" sz="2000" b="1" i="0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0912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Společnost Leading Farmers CZ provádí dlouhodobě rozsáhlé testování přesnosti korekčních signálů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v laboratorních i polních podmínkách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33947"/>
            <a:ext cx="3529575" cy="2647181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208" y="4149080"/>
            <a:ext cx="3356992" cy="2517744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124" name="Picture 4" descr="E:\Images\201302\201302A0\160220131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1628800"/>
            <a:ext cx="3576396" cy="26822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ctrTitle"/>
          </p:nvPr>
        </p:nvSpPr>
        <p:spPr>
          <a:xfrm>
            <a:off x="0" y="-35718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dirty="0" smtClean="0">
                <a:solidFill>
                  <a:srgbClr val="C00000"/>
                </a:solidFill>
              </a:rPr>
              <a:t>Porovnání vlivu vnitřního rušení přijímače na určení pozice</a:t>
            </a:r>
            <a:endParaRPr lang="cs-CZ" sz="2800" b="1" u="sng" noProof="1" smtClean="0">
              <a:solidFill>
                <a:srgbClr val="C00000"/>
              </a:solidFill>
            </a:endParaRPr>
          </a:p>
        </p:txBody>
      </p:sp>
      <p:sp>
        <p:nvSpPr>
          <p:cNvPr id="14339" name="Podnadpis 8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1752600"/>
          </a:xfrm>
        </p:spPr>
        <p:txBody>
          <a:bodyPr/>
          <a:lstStyle/>
          <a:p>
            <a:pPr eaLnBrk="1" hangingPunct="1"/>
            <a:r>
              <a:rPr lang="cs-CZ" sz="18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800" b="1" u="sng" noProof="1" smtClean="0">
                <a:solidFill>
                  <a:srgbClr val="C00000"/>
                </a:solidFill>
              </a:rPr>
              <a:t>po dobu 15 min</a:t>
            </a:r>
            <a:r>
              <a:rPr lang="cs-CZ" sz="1800" b="1" noProof="1" smtClean="0">
                <a:solidFill>
                  <a:srgbClr val="C00000"/>
                </a:solidFill>
              </a:rPr>
              <a:t>., GPS přijímače CFX-750, společná anténa, korekce EGNOS, datum 18.10.2011, počet slun. skvrn 160, frekvence záznamu pozic    1x za 5 s, místo měření – okres Trutnov. Měřítka pod grafy znázorňují vzdálenost 50 cm.</a:t>
            </a:r>
          </a:p>
        </p:txBody>
      </p:sp>
      <p:sp>
        <p:nvSpPr>
          <p:cNvPr id="14340" name="TextovéPole 15"/>
          <p:cNvSpPr txBox="1">
            <a:spLocks noChangeArrowheads="1"/>
          </p:cNvSpPr>
          <p:nvPr/>
        </p:nvSpPr>
        <p:spPr bwMode="auto">
          <a:xfrm>
            <a:off x="5062538" y="1701800"/>
            <a:ext cx="3952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C00000"/>
                </a:solidFill>
                <a:latin typeface="Calibri" pitchFamily="34" charset="0"/>
              </a:rPr>
              <a:t>PŘIJÍMAČ 2</a:t>
            </a:r>
          </a:p>
          <a:p>
            <a:r>
              <a:rPr lang="cs-CZ" b="1" noProof="1">
                <a:solidFill>
                  <a:srgbClr val="C00000"/>
                </a:solidFill>
                <a:latin typeface="Calibri" pitchFamily="34" charset="0"/>
              </a:rPr>
              <a:t>směrodat. odchylka (2 sigma) = 27,5cm</a:t>
            </a:r>
          </a:p>
        </p:txBody>
      </p:sp>
      <p:sp>
        <p:nvSpPr>
          <p:cNvPr id="14341" name="TextovéPole 16"/>
          <p:cNvSpPr txBox="1">
            <a:spLocks noChangeArrowheads="1"/>
          </p:cNvSpPr>
          <p:nvPr/>
        </p:nvSpPr>
        <p:spPr bwMode="auto">
          <a:xfrm>
            <a:off x="190500" y="1700213"/>
            <a:ext cx="3952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C00000"/>
                </a:solidFill>
                <a:latin typeface="Calibri" pitchFamily="34" charset="0"/>
              </a:rPr>
              <a:t>PŘIJÍMAČ 1</a:t>
            </a:r>
          </a:p>
          <a:p>
            <a:r>
              <a:rPr lang="cs-CZ" b="1" noProof="1">
                <a:solidFill>
                  <a:srgbClr val="C00000"/>
                </a:solidFill>
                <a:latin typeface="Calibri" pitchFamily="34" charset="0"/>
              </a:rPr>
              <a:t>směrodat. odchylka (2 sigma) = 28,4 cm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215063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 t="9227" r="22736" b="7382"/>
          <a:stretch>
            <a:fillRect/>
          </a:stretch>
        </p:blipFill>
        <p:spPr bwMode="auto">
          <a:xfrm>
            <a:off x="179388" y="2420938"/>
            <a:ext cx="42846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print"/>
          <a:srcRect t="9227" r="22736" b="7382"/>
          <a:stretch>
            <a:fillRect/>
          </a:stretch>
        </p:blipFill>
        <p:spPr bwMode="auto">
          <a:xfrm>
            <a:off x="4722813" y="2420938"/>
            <a:ext cx="42418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7"/>
          <p:cNvSpPr>
            <a:spLocks noGrp="1"/>
          </p:cNvSpPr>
          <p:nvPr>
            <p:ph type="ctrTitle"/>
          </p:nvPr>
        </p:nvSpPr>
        <p:spPr>
          <a:xfrm>
            <a:off x="0" y="-35718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smtClean="0">
                <a:solidFill>
                  <a:srgbClr val="C00000"/>
                </a:solidFill>
              </a:rPr>
              <a:t>Porovnání přesnosti korekcí </a:t>
            </a:r>
            <a:r>
              <a:rPr lang="cs-CZ" sz="2800" b="1" u="sng" noProof="1" smtClean="0">
                <a:solidFill>
                  <a:srgbClr val="C00000"/>
                </a:solidFill>
              </a:rPr>
              <a:t>EGNOS s autonomním GPS</a:t>
            </a:r>
          </a:p>
        </p:txBody>
      </p:sp>
      <p:sp>
        <p:nvSpPr>
          <p:cNvPr id="11267" name="Podnadpis 8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1752600"/>
          </a:xfrm>
        </p:spPr>
        <p:txBody>
          <a:bodyPr/>
          <a:lstStyle/>
          <a:p>
            <a:pPr eaLnBrk="1" hangingPunct="1"/>
            <a:r>
              <a:rPr lang="cs-CZ" sz="18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800" b="1" u="sng" noProof="1" smtClean="0">
                <a:solidFill>
                  <a:srgbClr val="C00000"/>
                </a:solidFill>
              </a:rPr>
              <a:t>po dobu 15 min</a:t>
            </a:r>
            <a:r>
              <a:rPr lang="cs-CZ" sz="1800" b="1" noProof="1" smtClean="0">
                <a:solidFill>
                  <a:srgbClr val="C00000"/>
                </a:solidFill>
              </a:rPr>
              <a:t>., GPS přijímače CFX-750, společná anténa, datum 21.10.2011, frekvence záznamu pozic 1x za 5 až 10 s, místo měření – okres Trutnov. Měřítka pod grafy znázorňují vzdálenost 0,5 m.</a:t>
            </a:r>
          </a:p>
        </p:txBody>
      </p:sp>
      <p:sp>
        <p:nvSpPr>
          <p:cNvPr id="11268" name="TextovéPole 15"/>
          <p:cNvSpPr txBox="1">
            <a:spLocks noChangeArrowheads="1"/>
          </p:cNvSpPr>
          <p:nvPr/>
        </p:nvSpPr>
        <p:spPr bwMode="auto">
          <a:xfrm>
            <a:off x="4643438" y="1700213"/>
            <a:ext cx="4181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003296"/>
                </a:solidFill>
                <a:latin typeface="Calibri" pitchFamily="34" charset="0"/>
              </a:rPr>
              <a:t>AUTONOMNÍ GPS SIGNÁL (=BEZ KOREKCÍ)</a:t>
            </a:r>
          </a:p>
          <a:p>
            <a:r>
              <a:rPr lang="cs-CZ" b="1" noProof="1">
                <a:solidFill>
                  <a:srgbClr val="003296"/>
                </a:solidFill>
                <a:latin typeface="Calibri" pitchFamily="34" charset="0"/>
              </a:rPr>
              <a:t>směrodat. odchylka (2 sigma) = 24 cm</a:t>
            </a:r>
          </a:p>
        </p:txBody>
      </p:sp>
      <p:sp>
        <p:nvSpPr>
          <p:cNvPr id="11269" name="TextovéPole 16"/>
          <p:cNvSpPr txBox="1">
            <a:spLocks noChangeArrowheads="1"/>
          </p:cNvSpPr>
          <p:nvPr/>
        </p:nvSpPr>
        <p:spPr bwMode="auto">
          <a:xfrm>
            <a:off x="190500" y="1700213"/>
            <a:ext cx="3776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C00000"/>
                </a:solidFill>
                <a:latin typeface="Calibri" pitchFamily="34" charset="0"/>
              </a:rPr>
              <a:t>EGNOS</a:t>
            </a:r>
          </a:p>
          <a:p>
            <a:r>
              <a:rPr lang="cs-CZ" b="1" noProof="1">
                <a:solidFill>
                  <a:srgbClr val="C00000"/>
                </a:solidFill>
                <a:latin typeface="Calibri" pitchFamily="34" charset="0"/>
              </a:rPr>
              <a:t>směrodat. odchylka (2 sigma) = 17 cm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215063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3" cstate="print"/>
          <a:srcRect l="887" t="9227" r="22736" b="7751"/>
          <a:stretch>
            <a:fillRect/>
          </a:stretch>
        </p:blipFill>
        <p:spPr bwMode="auto">
          <a:xfrm>
            <a:off x="146050" y="2420938"/>
            <a:ext cx="42894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4" cstate="print"/>
          <a:srcRect l="887" t="9227" r="22736" b="7751"/>
          <a:stretch>
            <a:fillRect/>
          </a:stretch>
        </p:blipFill>
        <p:spPr bwMode="auto">
          <a:xfrm>
            <a:off x="4657725" y="2411413"/>
            <a:ext cx="43068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ctrTitle"/>
          </p:nvPr>
        </p:nvSpPr>
        <p:spPr>
          <a:xfrm>
            <a:off x="0" y="-35718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smtClean="0">
                <a:solidFill>
                  <a:srgbClr val="C00000"/>
                </a:solidFill>
              </a:rPr>
              <a:t>Porovnání přesnosti korekcí </a:t>
            </a:r>
            <a:r>
              <a:rPr lang="cs-CZ" sz="2800" b="1" u="sng" noProof="1" smtClean="0">
                <a:solidFill>
                  <a:srgbClr val="C00000"/>
                </a:solidFill>
              </a:rPr>
              <a:t>EGNOS s autonomním GPS</a:t>
            </a:r>
          </a:p>
        </p:txBody>
      </p:sp>
      <p:sp>
        <p:nvSpPr>
          <p:cNvPr id="12291" name="Podnadpis 8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1752600"/>
          </a:xfrm>
        </p:spPr>
        <p:txBody>
          <a:bodyPr/>
          <a:lstStyle/>
          <a:p>
            <a:pPr eaLnBrk="1" hangingPunct="1"/>
            <a:r>
              <a:rPr lang="cs-CZ" sz="18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800" b="1" u="sng" noProof="1" smtClean="0">
                <a:solidFill>
                  <a:srgbClr val="C00000"/>
                </a:solidFill>
              </a:rPr>
              <a:t>po dobu 8 hod</a:t>
            </a:r>
            <a:r>
              <a:rPr lang="cs-CZ" sz="1800" b="1" noProof="1" smtClean="0">
                <a:solidFill>
                  <a:srgbClr val="C00000"/>
                </a:solidFill>
              </a:rPr>
              <a:t>., GPS přijímače CFX-750, společná anténa, datum 22.10.2011, frekvence záznamu pozic 1x za 10 s, místo měření – okres Trutnov.                       Měřítka pod grafy znázorňují vzdálenost 2 m.</a:t>
            </a:r>
          </a:p>
        </p:txBody>
      </p:sp>
      <p:sp>
        <p:nvSpPr>
          <p:cNvPr id="12292" name="TextovéPole 15"/>
          <p:cNvSpPr txBox="1">
            <a:spLocks noChangeArrowheads="1"/>
          </p:cNvSpPr>
          <p:nvPr/>
        </p:nvSpPr>
        <p:spPr bwMode="auto">
          <a:xfrm>
            <a:off x="4643438" y="1700213"/>
            <a:ext cx="4181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003296"/>
                </a:solidFill>
                <a:latin typeface="Calibri" pitchFamily="34" charset="0"/>
              </a:rPr>
              <a:t>AUTONOMNÍ GPS SIGNÁL (=BEZ KOREKCÍ)</a:t>
            </a:r>
          </a:p>
          <a:p>
            <a:r>
              <a:rPr lang="cs-CZ" b="1" noProof="1">
                <a:solidFill>
                  <a:srgbClr val="003296"/>
                </a:solidFill>
                <a:latin typeface="Calibri" pitchFamily="34" charset="0"/>
              </a:rPr>
              <a:t>směrodat. odchylka (2 sigma) = 78 cm</a:t>
            </a:r>
          </a:p>
        </p:txBody>
      </p:sp>
      <p:sp>
        <p:nvSpPr>
          <p:cNvPr id="12293" name="TextovéPole 16"/>
          <p:cNvSpPr txBox="1">
            <a:spLocks noChangeArrowheads="1"/>
          </p:cNvSpPr>
          <p:nvPr/>
        </p:nvSpPr>
        <p:spPr bwMode="auto">
          <a:xfrm>
            <a:off x="190500" y="1700213"/>
            <a:ext cx="3776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C00000"/>
                </a:solidFill>
                <a:latin typeface="Calibri" pitchFamily="34" charset="0"/>
              </a:rPr>
              <a:t>EGNOS</a:t>
            </a:r>
          </a:p>
          <a:p>
            <a:r>
              <a:rPr lang="cs-CZ" b="1" noProof="1">
                <a:solidFill>
                  <a:srgbClr val="C00000"/>
                </a:solidFill>
                <a:latin typeface="Calibri" pitchFamily="34" charset="0"/>
              </a:rPr>
              <a:t>směrodat. odchylka (2 sigma) = 46 cm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 l="294" t="9596" r="22736" b="7382"/>
          <a:stretch>
            <a:fillRect/>
          </a:stretch>
        </p:blipFill>
        <p:spPr bwMode="auto">
          <a:xfrm>
            <a:off x="107950" y="2349500"/>
            <a:ext cx="45894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3" cstate="print"/>
          <a:srcRect l="294" t="9227" r="23032" b="7382"/>
          <a:stretch>
            <a:fillRect/>
          </a:stretch>
        </p:blipFill>
        <p:spPr bwMode="auto">
          <a:xfrm>
            <a:off x="4475163" y="2349500"/>
            <a:ext cx="45513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6215063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171641" y="2771636"/>
            <a:ext cx="904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noProof="1" smtClean="0"/>
              <a:t>8</a:t>
            </a:r>
            <a:r>
              <a:rPr lang="en-US" b="1" noProof="1" smtClean="0"/>
              <a:t> hodin</a:t>
            </a:r>
            <a:endParaRPr lang="en-US" b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ctrTitle"/>
          </p:nvPr>
        </p:nvSpPr>
        <p:spPr>
          <a:xfrm>
            <a:off x="0" y="1475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nových korekcí RangePoint RTX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s korekcemi EGNOS</a:t>
            </a:r>
          </a:p>
        </p:txBody>
      </p:sp>
      <p:sp>
        <p:nvSpPr>
          <p:cNvPr id="12291" name="Podnadpis 8"/>
          <p:cNvSpPr>
            <a:spLocks noGrp="1"/>
          </p:cNvSpPr>
          <p:nvPr>
            <p:ph type="subTitle" idx="1"/>
          </p:nvPr>
        </p:nvSpPr>
        <p:spPr>
          <a:xfrm>
            <a:off x="1475656" y="5753472"/>
            <a:ext cx="7668344" cy="110452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600" b="1" u="sng" noProof="1" smtClean="0">
                <a:solidFill>
                  <a:srgbClr val="C00000"/>
                </a:solidFill>
              </a:rPr>
              <a:t>po dobu 15 min</a:t>
            </a:r>
            <a:r>
              <a:rPr lang="cs-CZ" sz="1600" b="1" noProof="1" smtClean="0">
                <a:solidFill>
                  <a:srgbClr val="C00000"/>
                </a:solidFill>
              </a:rPr>
              <a:t>., začátek měření 12 min. po konvergenci RangePoint, GPS přijímače CFX-750, společná anténa, datum 25.02.2013, frekvence záznamu pozic 1x za 3 s, místo měření – okres Trutnov. Měřítka pod grafy znázorňují vzdálenost 50 cm.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t="5906" r="23031" b="2584"/>
          <a:stretch>
            <a:fillRect/>
          </a:stretch>
        </p:blipFill>
        <p:spPr bwMode="auto">
          <a:xfrm>
            <a:off x="107504" y="1340768"/>
            <a:ext cx="4399887" cy="41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ovéPole 15"/>
          <p:cNvSpPr txBox="1">
            <a:spLocks noChangeArrowheads="1"/>
          </p:cNvSpPr>
          <p:nvPr/>
        </p:nvSpPr>
        <p:spPr bwMode="auto">
          <a:xfrm>
            <a:off x="219646" y="1486525"/>
            <a:ext cx="3402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 smtClean="0">
                <a:solidFill>
                  <a:srgbClr val="00B050"/>
                </a:solidFill>
                <a:latin typeface="Calibri" pitchFamily="34" charset="0"/>
              </a:rPr>
              <a:t>RangePoint RTX</a:t>
            </a:r>
            <a:endParaRPr lang="cs-CZ" b="1" u="sng" noProof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cs-CZ" b="1" noProof="1">
                <a:solidFill>
                  <a:srgbClr val="00B050"/>
                </a:solidFill>
                <a:latin typeface="Calibri" pitchFamily="34" charset="0"/>
              </a:rPr>
              <a:t>směrodat. odchylka (2 </a:t>
            </a:r>
            <a:r>
              <a:rPr lang="el-GR" b="1" noProof="1" smtClean="0">
                <a:solidFill>
                  <a:srgbClr val="00B050"/>
                </a:solidFill>
                <a:latin typeface="Calibri" pitchFamily="34" charset="0"/>
              </a:rPr>
              <a:t>σ</a:t>
            </a:r>
            <a:r>
              <a:rPr lang="cs-CZ" b="1" noProof="1" smtClean="0">
                <a:solidFill>
                  <a:srgbClr val="00B050"/>
                </a:solidFill>
                <a:latin typeface="Calibri" pitchFamily="34" charset="0"/>
              </a:rPr>
              <a:t>) </a:t>
            </a:r>
            <a:r>
              <a:rPr lang="cs-CZ" b="1" noProof="1">
                <a:solidFill>
                  <a:srgbClr val="00B050"/>
                </a:solidFill>
                <a:latin typeface="Calibri" pitchFamily="34" charset="0"/>
              </a:rPr>
              <a:t>= </a:t>
            </a:r>
            <a:r>
              <a:rPr lang="cs-CZ" b="1" noProof="1" smtClean="0">
                <a:solidFill>
                  <a:srgbClr val="00B050"/>
                </a:solidFill>
                <a:latin typeface="Calibri" pitchFamily="34" charset="0"/>
              </a:rPr>
              <a:t>3,2 </a:t>
            </a:r>
            <a:r>
              <a:rPr lang="cs-CZ" b="1" noProof="1">
                <a:solidFill>
                  <a:srgbClr val="00B050"/>
                </a:solidFill>
                <a:latin typeface="Calibri" pitchFamily="34" charset="0"/>
              </a:rPr>
              <a:t>cm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t="5906" r="23327" b="2953"/>
          <a:stretch>
            <a:fillRect/>
          </a:stretch>
        </p:blipFill>
        <p:spPr bwMode="auto">
          <a:xfrm>
            <a:off x="4644008" y="1340768"/>
            <a:ext cx="4400995" cy="41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ovéPole 16"/>
          <p:cNvSpPr txBox="1">
            <a:spLocks noChangeArrowheads="1"/>
          </p:cNvSpPr>
          <p:nvPr/>
        </p:nvSpPr>
        <p:spPr bwMode="auto">
          <a:xfrm>
            <a:off x="4755777" y="1539702"/>
            <a:ext cx="3519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FF0000"/>
                </a:solidFill>
                <a:latin typeface="Calibri" pitchFamily="34" charset="0"/>
              </a:rPr>
              <a:t>EGNOS</a:t>
            </a:r>
          </a:p>
          <a:p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směrodat. odchylka (2 </a:t>
            </a:r>
            <a:r>
              <a:rPr lang="el-GR" b="1" noProof="1" smtClean="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= 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19,7 </a:t>
            </a:r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cm</a:t>
            </a:r>
          </a:p>
        </p:txBody>
      </p:sp>
      <p:sp>
        <p:nvSpPr>
          <p:cNvPr id="13" name="Explosion 1 3"/>
          <p:cNvSpPr>
            <a:spLocks noChangeArrowheads="1"/>
          </p:cNvSpPr>
          <p:nvPr/>
        </p:nvSpPr>
        <p:spPr bwMode="auto">
          <a:xfrm>
            <a:off x="179512" y="4725144"/>
            <a:ext cx="1439962" cy="720750"/>
          </a:xfrm>
          <a:prstGeom prst="irregularSeal1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dirty="0"/>
              <a:t>New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033783" y="2483604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15 minut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ctrTitle"/>
          </p:nvPr>
        </p:nvSpPr>
        <p:spPr>
          <a:xfrm>
            <a:off x="0" y="1475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nových korekcí RangePoint RTX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s korekcemi EGNOS – pokrač.</a:t>
            </a:r>
          </a:p>
        </p:txBody>
      </p:sp>
      <p:sp>
        <p:nvSpPr>
          <p:cNvPr id="12291" name="Podnadpis 8"/>
          <p:cNvSpPr>
            <a:spLocks noGrp="1"/>
          </p:cNvSpPr>
          <p:nvPr>
            <p:ph type="subTitle" idx="1"/>
          </p:nvPr>
        </p:nvSpPr>
        <p:spPr>
          <a:xfrm>
            <a:off x="1475656" y="5753472"/>
            <a:ext cx="7668344" cy="110452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600" b="1" u="sng" noProof="1" smtClean="0">
                <a:solidFill>
                  <a:srgbClr val="C00000"/>
                </a:solidFill>
              </a:rPr>
              <a:t>po dobu 15 min</a:t>
            </a:r>
            <a:r>
              <a:rPr lang="cs-CZ" sz="1600" b="1" noProof="1" smtClean="0">
                <a:solidFill>
                  <a:srgbClr val="C00000"/>
                </a:solidFill>
              </a:rPr>
              <a:t>., začátek měření 12 min. po konvergenci RangePoint, GPS přijímače CFX-750, společná anténa, datum 25.02.2013, frekvence záznamu pozic 1x za 3 s, místo měření – okres Trutnov. Měřítka pod grafy znázorňují vzdálenost 50 cm.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3691" r="23031" b="2584"/>
          <a:stretch>
            <a:fillRect/>
          </a:stretch>
        </p:blipFill>
        <p:spPr bwMode="auto">
          <a:xfrm>
            <a:off x="2483768" y="1268761"/>
            <a:ext cx="4608512" cy="448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403648" y="4293096"/>
            <a:ext cx="1695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noProof="1" smtClean="0">
                <a:solidFill>
                  <a:srgbClr val="00B050"/>
                </a:solidFill>
              </a:rPr>
              <a:t>RangePoint RTX</a:t>
            </a:r>
            <a:endParaRPr lang="en-US" b="1" noProof="1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79712" y="2060848"/>
            <a:ext cx="8577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EGNOS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12160" y="234888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EGNOS: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cs-CZ" b="1" dirty="0" smtClean="0">
                <a:solidFill>
                  <a:srgbClr val="FF0000"/>
                </a:solidFill>
              </a:rPr>
              <a:t> = 19,7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5157192"/>
            <a:ext cx="1800200" cy="646331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noProof="1" smtClean="0">
                <a:solidFill>
                  <a:srgbClr val="00B050"/>
                </a:solidFill>
              </a:rPr>
              <a:t>RangePoint RTX</a:t>
            </a:r>
            <a:r>
              <a:rPr lang="cs-CZ" b="1" dirty="0" smtClean="0">
                <a:solidFill>
                  <a:srgbClr val="00B02A"/>
                </a:solidFill>
              </a:rPr>
              <a:t>:</a:t>
            </a:r>
          </a:p>
          <a:p>
            <a:r>
              <a:rPr lang="cs-CZ" b="1" dirty="0" smtClean="0">
                <a:solidFill>
                  <a:srgbClr val="00B02A"/>
                </a:solidFill>
              </a:rPr>
              <a:t>2</a:t>
            </a:r>
            <a:r>
              <a:rPr lang="el-GR" b="1" dirty="0" smtClean="0">
                <a:solidFill>
                  <a:srgbClr val="00B02A"/>
                </a:solidFill>
              </a:rPr>
              <a:t>σ</a:t>
            </a:r>
            <a:r>
              <a:rPr lang="cs-CZ" b="1" dirty="0" smtClean="0">
                <a:solidFill>
                  <a:srgbClr val="00B02A"/>
                </a:solidFill>
              </a:rPr>
              <a:t> = 3,2 cm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76256" y="1619508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15 minut</a:t>
            </a:r>
            <a:endParaRPr lang="cs-CZ" b="1" dirty="0"/>
          </a:p>
        </p:txBody>
      </p:sp>
      <p:cxnSp>
        <p:nvCxnSpPr>
          <p:cNvPr id="16" name="Přímá spojovací šipka 15"/>
          <p:cNvCxnSpPr>
            <a:stCxn id="11" idx="3"/>
          </p:cNvCxnSpPr>
          <p:nvPr/>
        </p:nvCxnSpPr>
        <p:spPr>
          <a:xfrm>
            <a:off x="2837447" y="2245514"/>
            <a:ext cx="1590537" cy="46340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Čtyřcípá hvězda 24"/>
          <p:cNvSpPr/>
          <p:nvPr/>
        </p:nvSpPr>
        <p:spPr>
          <a:xfrm>
            <a:off x="4735066" y="4653136"/>
            <a:ext cx="288032" cy="288032"/>
          </a:xfrm>
          <a:prstGeom prst="star4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>
            <a:stCxn id="10" idx="3"/>
          </p:cNvCxnSpPr>
          <p:nvPr/>
        </p:nvCxnSpPr>
        <p:spPr>
          <a:xfrm>
            <a:off x="3098984" y="4477762"/>
            <a:ext cx="1040968" cy="607422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948264" y="4005064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skutečná pozice GPS antény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Přímá spojovací šipka 26"/>
          <p:cNvCxnSpPr>
            <a:stCxn id="26" idx="1"/>
            <a:endCxn id="25" idx="3"/>
          </p:cNvCxnSpPr>
          <p:nvPr/>
        </p:nvCxnSpPr>
        <p:spPr>
          <a:xfrm flipH="1">
            <a:off x="5023098" y="4328230"/>
            <a:ext cx="1925166" cy="46892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t="3691" r="22736" b="3322"/>
          <a:stretch>
            <a:fillRect/>
          </a:stretch>
        </p:blipFill>
        <p:spPr bwMode="auto">
          <a:xfrm>
            <a:off x="4644008" y="1268760"/>
            <a:ext cx="4395272" cy="42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t="3322" r="22736" b="2953"/>
          <a:stretch>
            <a:fillRect/>
          </a:stretch>
        </p:blipFill>
        <p:spPr bwMode="auto">
          <a:xfrm>
            <a:off x="251520" y="1268760"/>
            <a:ext cx="4339669" cy="421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Nadpis 7"/>
          <p:cNvSpPr>
            <a:spLocks noGrp="1"/>
          </p:cNvSpPr>
          <p:nvPr>
            <p:ph type="ctrTitle"/>
          </p:nvPr>
        </p:nvSpPr>
        <p:spPr>
          <a:xfrm>
            <a:off x="0" y="1475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nových korekcí RangePoint RTX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s korekcemi EGNOS</a:t>
            </a:r>
            <a:r>
              <a:rPr lang="en-US" sz="2800" b="1" u="sng" noProof="1" smtClean="0">
                <a:solidFill>
                  <a:srgbClr val="C00000"/>
                </a:solidFill>
              </a:rPr>
              <a:t> </a:t>
            </a:r>
            <a:r>
              <a:rPr lang="cs-CZ" sz="2800" b="1" u="sng" noProof="1" smtClean="0">
                <a:solidFill>
                  <a:srgbClr val="C00000"/>
                </a:solidFill>
              </a:rPr>
              <a:t>-</a:t>
            </a:r>
            <a:r>
              <a:rPr lang="en-US" sz="2800" b="1" u="sng" noProof="1" smtClean="0">
                <a:solidFill>
                  <a:srgbClr val="C00000"/>
                </a:solidFill>
              </a:rPr>
              <a:t> pokra</a:t>
            </a:r>
            <a:r>
              <a:rPr lang="cs-CZ" sz="2800" b="1" u="sng" noProof="1" smtClean="0">
                <a:solidFill>
                  <a:srgbClr val="C00000"/>
                </a:solidFill>
              </a:rPr>
              <a:t>č.</a:t>
            </a:r>
          </a:p>
        </p:txBody>
      </p:sp>
      <p:sp>
        <p:nvSpPr>
          <p:cNvPr id="12291" name="Podnadpis 8"/>
          <p:cNvSpPr>
            <a:spLocks noGrp="1"/>
          </p:cNvSpPr>
          <p:nvPr>
            <p:ph type="subTitle" idx="1"/>
          </p:nvPr>
        </p:nvSpPr>
        <p:spPr>
          <a:xfrm>
            <a:off x="1475656" y="5753472"/>
            <a:ext cx="7668344" cy="110452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600" b="1" u="sng" noProof="1" smtClean="0">
                <a:solidFill>
                  <a:srgbClr val="C00000"/>
                </a:solidFill>
              </a:rPr>
              <a:t>po dobu </a:t>
            </a:r>
            <a:r>
              <a:rPr lang="en-US" sz="1600" b="1" u="sng" noProof="1" smtClean="0">
                <a:solidFill>
                  <a:srgbClr val="C00000"/>
                </a:solidFill>
              </a:rPr>
              <a:t>6 hod</a:t>
            </a:r>
            <a:r>
              <a:rPr lang="cs-CZ" sz="1600" b="1" noProof="1" smtClean="0">
                <a:solidFill>
                  <a:srgbClr val="C00000"/>
                </a:solidFill>
              </a:rPr>
              <a:t>., GPS přijímače CFX-750, společná anténa, datum 2</a:t>
            </a:r>
            <a:r>
              <a:rPr lang="en-US" sz="1600" b="1" noProof="1" smtClean="0">
                <a:solidFill>
                  <a:srgbClr val="C00000"/>
                </a:solidFill>
              </a:rPr>
              <a:t>6</a:t>
            </a:r>
            <a:r>
              <a:rPr lang="cs-CZ" sz="1600" b="1" noProof="1" smtClean="0">
                <a:solidFill>
                  <a:srgbClr val="C00000"/>
                </a:solidFill>
              </a:rPr>
              <a:t>.02.2013, frekvence záznamu pozic 1x za </a:t>
            </a:r>
            <a:r>
              <a:rPr lang="en-US" sz="1600" b="1" noProof="1" smtClean="0">
                <a:solidFill>
                  <a:srgbClr val="C00000"/>
                </a:solidFill>
              </a:rPr>
              <a:t>10</a:t>
            </a:r>
            <a:r>
              <a:rPr lang="cs-CZ" sz="1600" b="1" noProof="1" smtClean="0">
                <a:solidFill>
                  <a:srgbClr val="C00000"/>
                </a:solidFill>
              </a:rPr>
              <a:t> s,                      místo měření – okres Trutnov. </a:t>
            </a:r>
          </a:p>
        </p:txBody>
      </p:sp>
      <p:sp>
        <p:nvSpPr>
          <p:cNvPr id="12292" name="TextovéPole 15"/>
          <p:cNvSpPr txBox="1">
            <a:spLocks noChangeArrowheads="1"/>
          </p:cNvSpPr>
          <p:nvPr/>
        </p:nvSpPr>
        <p:spPr bwMode="auto">
          <a:xfrm>
            <a:off x="305113" y="1558533"/>
            <a:ext cx="3402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 smtClean="0">
                <a:solidFill>
                  <a:srgbClr val="00B050"/>
                </a:solidFill>
                <a:latin typeface="Calibri" pitchFamily="34" charset="0"/>
              </a:rPr>
              <a:t>RangePoint RTX</a:t>
            </a:r>
            <a:endParaRPr lang="cs-CZ" b="1" u="sng" noProof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cs-CZ" b="1" noProof="1">
                <a:solidFill>
                  <a:srgbClr val="00B050"/>
                </a:solidFill>
                <a:latin typeface="Calibri" pitchFamily="34" charset="0"/>
              </a:rPr>
              <a:t>směrodat. odchylka (2 </a:t>
            </a:r>
            <a:r>
              <a:rPr lang="el-GR" b="1" noProof="1" smtClean="0">
                <a:solidFill>
                  <a:srgbClr val="00B050"/>
                </a:solidFill>
                <a:latin typeface="Calibri" pitchFamily="34" charset="0"/>
              </a:rPr>
              <a:t>σ</a:t>
            </a:r>
            <a:r>
              <a:rPr lang="cs-CZ" b="1" noProof="1" smtClean="0">
                <a:solidFill>
                  <a:srgbClr val="00B050"/>
                </a:solidFill>
                <a:latin typeface="Calibri" pitchFamily="34" charset="0"/>
              </a:rPr>
              <a:t>) = 8,3 cm</a:t>
            </a:r>
            <a:endParaRPr lang="cs-CZ" b="1" noProof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293" name="TextovéPole 16"/>
          <p:cNvSpPr txBox="1">
            <a:spLocks noChangeArrowheads="1"/>
          </p:cNvSpPr>
          <p:nvPr/>
        </p:nvSpPr>
        <p:spPr bwMode="auto">
          <a:xfrm>
            <a:off x="6905014" y="1539702"/>
            <a:ext cx="20594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b="1" u="sng" noProof="1">
                <a:solidFill>
                  <a:srgbClr val="FF0000"/>
                </a:solidFill>
                <a:latin typeface="Calibri" pitchFamily="34" charset="0"/>
              </a:rPr>
              <a:t>EGNOS</a:t>
            </a:r>
          </a:p>
          <a:p>
            <a:pPr algn="r"/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směrodat. 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odchylka</a:t>
            </a:r>
          </a:p>
          <a:p>
            <a:pPr algn="r"/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(2 </a:t>
            </a:r>
            <a:r>
              <a:rPr lang="el-GR" b="1" noProof="1" smtClean="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= 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22,7 </a:t>
            </a:r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cm</a:t>
            </a:r>
          </a:p>
        </p:txBody>
      </p:sp>
      <p:sp>
        <p:nvSpPr>
          <p:cNvPr id="13" name="Explosion 1 3"/>
          <p:cNvSpPr>
            <a:spLocks noChangeArrowheads="1"/>
          </p:cNvSpPr>
          <p:nvPr/>
        </p:nvSpPr>
        <p:spPr bwMode="auto">
          <a:xfrm>
            <a:off x="179512" y="4725144"/>
            <a:ext cx="1439962" cy="720750"/>
          </a:xfrm>
          <a:prstGeom prst="irregularSeal1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dirty="0"/>
              <a:t>New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71641" y="2771636"/>
            <a:ext cx="904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noProof="1" smtClean="0"/>
              <a:t>6 hodin</a:t>
            </a:r>
            <a:endParaRPr lang="en-US" b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t="3691" b="2953"/>
          <a:stretch>
            <a:fillRect/>
          </a:stretch>
        </p:blipFill>
        <p:spPr bwMode="auto">
          <a:xfrm>
            <a:off x="1763688" y="1196753"/>
            <a:ext cx="6120680" cy="45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Nadpis 7"/>
          <p:cNvSpPr>
            <a:spLocks noGrp="1"/>
          </p:cNvSpPr>
          <p:nvPr>
            <p:ph type="ctrTitle"/>
          </p:nvPr>
        </p:nvSpPr>
        <p:spPr>
          <a:xfrm>
            <a:off x="0" y="1475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nových korekcí RangePoint RTX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s korekcemi EGNOS</a:t>
            </a:r>
            <a:r>
              <a:rPr lang="en-US" sz="2800" b="1" u="sng" noProof="1" smtClean="0">
                <a:solidFill>
                  <a:srgbClr val="C00000"/>
                </a:solidFill>
              </a:rPr>
              <a:t> </a:t>
            </a:r>
            <a:r>
              <a:rPr lang="cs-CZ" sz="2800" b="1" u="sng" noProof="1" smtClean="0">
                <a:solidFill>
                  <a:srgbClr val="C00000"/>
                </a:solidFill>
              </a:rPr>
              <a:t>-</a:t>
            </a:r>
            <a:r>
              <a:rPr lang="en-US" sz="2800" b="1" u="sng" noProof="1" smtClean="0">
                <a:solidFill>
                  <a:srgbClr val="C00000"/>
                </a:solidFill>
              </a:rPr>
              <a:t> pokra</a:t>
            </a:r>
            <a:r>
              <a:rPr lang="cs-CZ" sz="2800" b="1" u="sng" noProof="1" smtClean="0">
                <a:solidFill>
                  <a:srgbClr val="C00000"/>
                </a:solidFill>
              </a:rPr>
              <a:t>č.</a:t>
            </a:r>
          </a:p>
        </p:txBody>
      </p:sp>
      <p:sp>
        <p:nvSpPr>
          <p:cNvPr id="12291" name="Podnadpis 8"/>
          <p:cNvSpPr>
            <a:spLocks noGrp="1"/>
          </p:cNvSpPr>
          <p:nvPr>
            <p:ph type="subTitle" idx="1"/>
          </p:nvPr>
        </p:nvSpPr>
        <p:spPr>
          <a:xfrm>
            <a:off x="1475656" y="5753472"/>
            <a:ext cx="7668344" cy="110452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</a:t>
            </a:r>
            <a:r>
              <a:rPr lang="cs-CZ" sz="1600" b="1" u="sng" noProof="1" smtClean="0">
                <a:solidFill>
                  <a:srgbClr val="C00000"/>
                </a:solidFill>
              </a:rPr>
              <a:t>po dobu </a:t>
            </a:r>
            <a:r>
              <a:rPr lang="en-US" sz="1600" b="1" u="sng" noProof="1" smtClean="0">
                <a:solidFill>
                  <a:srgbClr val="C00000"/>
                </a:solidFill>
              </a:rPr>
              <a:t>6 hod</a:t>
            </a:r>
            <a:r>
              <a:rPr lang="cs-CZ" sz="1600" b="1" noProof="1" smtClean="0">
                <a:solidFill>
                  <a:srgbClr val="C00000"/>
                </a:solidFill>
              </a:rPr>
              <a:t>., GPS přijímače CFX-750, společná anténa, datum 2</a:t>
            </a:r>
            <a:r>
              <a:rPr lang="en-US" sz="1600" b="1" noProof="1" smtClean="0">
                <a:solidFill>
                  <a:srgbClr val="C00000"/>
                </a:solidFill>
              </a:rPr>
              <a:t>6</a:t>
            </a:r>
            <a:r>
              <a:rPr lang="cs-CZ" sz="1600" b="1" noProof="1" smtClean="0">
                <a:solidFill>
                  <a:srgbClr val="C00000"/>
                </a:solidFill>
              </a:rPr>
              <a:t>.02.2013, frekvence záznamu pozic 1x za </a:t>
            </a:r>
            <a:r>
              <a:rPr lang="en-US" sz="1600" b="1" noProof="1" smtClean="0">
                <a:solidFill>
                  <a:srgbClr val="C00000"/>
                </a:solidFill>
              </a:rPr>
              <a:t>10</a:t>
            </a:r>
            <a:r>
              <a:rPr lang="cs-CZ" sz="1600" b="1" noProof="1" smtClean="0">
                <a:solidFill>
                  <a:srgbClr val="C00000"/>
                </a:solidFill>
              </a:rPr>
              <a:t> s,                      místo měření – okres Trutnov. </a:t>
            </a:r>
          </a:p>
        </p:txBody>
      </p:sp>
      <p:sp>
        <p:nvSpPr>
          <p:cNvPr id="12292" name="TextovéPole 15"/>
          <p:cNvSpPr txBox="1">
            <a:spLocks noChangeArrowheads="1"/>
          </p:cNvSpPr>
          <p:nvPr/>
        </p:nvSpPr>
        <p:spPr bwMode="auto">
          <a:xfrm>
            <a:off x="683568" y="4725144"/>
            <a:ext cx="21123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 smtClean="0">
                <a:solidFill>
                  <a:srgbClr val="00B050"/>
                </a:solidFill>
                <a:latin typeface="Calibri" pitchFamily="34" charset="0"/>
              </a:rPr>
              <a:t>RangePoint RTX</a:t>
            </a:r>
            <a:endParaRPr lang="cs-CZ" b="1" u="sng" noProof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cs-CZ" b="1" noProof="1">
                <a:solidFill>
                  <a:srgbClr val="00B050"/>
                </a:solidFill>
                <a:latin typeface="Calibri" pitchFamily="34" charset="0"/>
              </a:rPr>
              <a:t>směrodat. odchylka </a:t>
            </a:r>
            <a:endParaRPr lang="cs-CZ" b="1" noProof="1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cs-CZ" b="1" noProof="1" smtClean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cs-CZ" b="1" noProof="1">
                <a:solidFill>
                  <a:srgbClr val="00B050"/>
                </a:solidFill>
                <a:latin typeface="Calibri" pitchFamily="34" charset="0"/>
              </a:rPr>
              <a:t>2 </a:t>
            </a:r>
            <a:r>
              <a:rPr lang="el-GR" b="1" noProof="1" smtClean="0">
                <a:solidFill>
                  <a:srgbClr val="00B050"/>
                </a:solidFill>
                <a:latin typeface="Calibri" pitchFamily="34" charset="0"/>
              </a:rPr>
              <a:t>σ</a:t>
            </a:r>
            <a:r>
              <a:rPr lang="cs-CZ" b="1" noProof="1" smtClean="0">
                <a:solidFill>
                  <a:srgbClr val="00B050"/>
                </a:solidFill>
                <a:latin typeface="Calibri" pitchFamily="34" charset="0"/>
              </a:rPr>
              <a:t>) = 8,3 cm</a:t>
            </a:r>
            <a:endParaRPr lang="cs-CZ" b="1" noProof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293" name="TextovéPole 16"/>
          <p:cNvSpPr txBox="1">
            <a:spLocks noChangeArrowheads="1"/>
          </p:cNvSpPr>
          <p:nvPr/>
        </p:nvSpPr>
        <p:spPr bwMode="auto">
          <a:xfrm>
            <a:off x="5652120" y="1340768"/>
            <a:ext cx="2059474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b="1" u="sng" noProof="1">
                <a:solidFill>
                  <a:srgbClr val="FF0000"/>
                </a:solidFill>
                <a:latin typeface="Calibri" pitchFamily="34" charset="0"/>
              </a:rPr>
              <a:t>EGNOS</a:t>
            </a:r>
          </a:p>
          <a:p>
            <a:pPr algn="r"/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směrodat. 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odchylka</a:t>
            </a:r>
          </a:p>
          <a:p>
            <a:pPr algn="r"/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(2 </a:t>
            </a:r>
            <a:r>
              <a:rPr lang="el-GR" b="1" noProof="1" smtClean="0">
                <a:solidFill>
                  <a:srgbClr val="FF0000"/>
                </a:solidFill>
                <a:latin typeface="Calibri" pitchFamily="34" charset="0"/>
              </a:rPr>
              <a:t>σ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= </a:t>
            </a:r>
            <a:r>
              <a:rPr lang="cs-CZ" b="1" noProof="1" smtClean="0">
                <a:solidFill>
                  <a:srgbClr val="FF0000"/>
                </a:solidFill>
                <a:latin typeface="Calibri" pitchFamily="34" charset="0"/>
              </a:rPr>
              <a:t>22,7 </a:t>
            </a:r>
            <a:r>
              <a:rPr lang="cs-CZ" b="1" noProof="1">
                <a:solidFill>
                  <a:srgbClr val="FF0000"/>
                </a:solidFill>
                <a:latin typeface="Calibri" pitchFamily="34" charset="0"/>
              </a:rPr>
              <a:t>cm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9552" y="2492896"/>
            <a:ext cx="9044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noProof="1" smtClean="0"/>
              <a:t>6 hodin</a:t>
            </a:r>
            <a:endParaRPr lang="en-US" b="1" noProof="1"/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5292080" y="1988840"/>
            <a:ext cx="792088" cy="36004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771800" y="5229200"/>
            <a:ext cx="1152128" cy="21602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Čtyřcípá hvězda 20"/>
          <p:cNvSpPr/>
          <p:nvPr/>
        </p:nvSpPr>
        <p:spPr>
          <a:xfrm>
            <a:off x="3175273" y="4643611"/>
            <a:ext cx="288032" cy="288032"/>
          </a:xfrm>
          <a:prstGeom prst="star4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043608" y="3284984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skutečná pozice GPS antény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Přímá spojovací šipka 22"/>
          <p:cNvCxnSpPr>
            <a:stCxn id="22" idx="3"/>
          </p:cNvCxnSpPr>
          <p:nvPr/>
        </p:nvCxnSpPr>
        <p:spPr>
          <a:xfrm>
            <a:off x="2771800" y="3608150"/>
            <a:ext cx="504056" cy="111699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7"/>
          <p:cNvSpPr>
            <a:spLocks noGrp="1"/>
          </p:cNvSpPr>
          <p:nvPr>
            <p:ph type="ctrTitle"/>
          </p:nvPr>
        </p:nvSpPr>
        <p:spPr>
          <a:xfrm>
            <a:off x="0" y="-35718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dirty="0" smtClean="0">
                <a:solidFill>
                  <a:srgbClr val="C00000"/>
                </a:solidFill>
              </a:rPr>
              <a:t>Porovnání přesnosti korekcí LFC RTK VRS a </a:t>
            </a:r>
            <a:r>
              <a:rPr lang="cs-CZ" sz="2800" b="1" u="sng" noProof="1" smtClean="0">
                <a:solidFill>
                  <a:srgbClr val="C00000"/>
                </a:solidFill>
              </a:rPr>
              <a:t>OmniSTAR HP</a:t>
            </a:r>
          </a:p>
        </p:txBody>
      </p:sp>
      <p:sp>
        <p:nvSpPr>
          <p:cNvPr id="2051" name="Podnadpis 8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1752600"/>
          </a:xfrm>
        </p:spPr>
        <p:txBody>
          <a:bodyPr/>
          <a:lstStyle/>
          <a:p>
            <a:pPr eaLnBrk="1" hangingPunct="1"/>
            <a:r>
              <a:rPr lang="cs-CZ" sz="1800" b="1" noProof="1" smtClean="0">
                <a:solidFill>
                  <a:srgbClr val="C00000"/>
                </a:solidFill>
              </a:rPr>
              <a:t>Souběžné stacionární měření GPS pozice po dobu 15 min., GPS přijímače EZ-Guide 500,   datum 19.9.2009, frekvence záznamu pozic 1x za 3 s, místo měření – okres Trutnov.                      Měřítka pod grafy znázorňují vzdálenost 10 cm.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 l="294" t="14764" r="887" b="12918"/>
          <a:stretch>
            <a:fillRect/>
          </a:stretch>
        </p:blipFill>
        <p:spPr bwMode="auto">
          <a:xfrm>
            <a:off x="179388" y="1633538"/>
            <a:ext cx="87693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ovéPole 15"/>
          <p:cNvSpPr txBox="1">
            <a:spLocks noChangeArrowheads="1"/>
          </p:cNvSpPr>
          <p:nvPr/>
        </p:nvSpPr>
        <p:spPr bwMode="auto">
          <a:xfrm>
            <a:off x="428625" y="2428875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408A2E"/>
                </a:solidFill>
                <a:latin typeface="Calibri" pitchFamily="34" charset="0"/>
              </a:rPr>
              <a:t>LFC RTK VRS</a:t>
            </a:r>
          </a:p>
          <a:p>
            <a:r>
              <a:rPr lang="cs-CZ" b="1" noProof="1">
                <a:solidFill>
                  <a:srgbClr val="408A2E"/>
                </a:solidFill>
                <a:latin typeface="Calibri" pitchFamily="34" charset="0"/>
              </a:rPr>
              <a:t>směrodat. odchylka (2 sigma) = 1,8 cm</a:t>
            </a:r>
          </a:p>
        </p:txBody>
      </p:sp>
      <p:sp>
        <p:nvSpPr>
          <p:cNvPr id="2054" name="TextovéPole 16"/>
          <p:cNvSpPr txBox="1">
            <a:spLocks noChangeArrowheads="1"/>
          </p:cNvSpPr>
          <p:nvPr/>
        </p:nvSpPr>
        <p:spPr bwMode="auto">
          <a:xfrm>
            <a:off x="4857750" y="2428875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C00000"/>
                </a:solidFill>
                <a:latin typeface="Calibri" pitchFamily="34" charset="0"/>
              </a:rPr>
              <a:t>OmniSTAR HP</a:t>
            </a:r>
          </a:p>
          <a:p>
            <a:r>
              <a:rPr lang="cs-CZ" b="1" noProof="1">
                <a:solidFill>
                  <a:srgbClr val="C00000"/>
                </a:solidFill>
                <a:latin typeface="Calibri" pitchFamily="34" charset="0"/>
              </a:rPr>
              <a:t>směrodat. odchylka (2 sigma) = 5,0 cm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95936" y="3284984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15 minut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Zdroje nepřesnosti určování polohy v systémech GNSS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7340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308304" y="6021288"/>
            <a:ext cx="10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noProof="1" smtClean="0"/>
              <a:t>zdroj: Trimble</a:t>
            </a:r>
            <a:endParaRPr lang="cs-CZ" sz="1200" noProof="1"/>
          </a:p>
        </p:txBody>
      </p:sp>
      <p:sp>
        <p:nvSpPr>
          <p:cNvPr id="8" name="TextovéPole 7"/>
          <p:cNvSpPr txBox="1"/>
          <p:nvPr/>
        </p:nvSpPr>
        <p:spPr>
          <a:xfrm>
            <a:off x="3502546" y="2881511"/>
            <a:ext cx="670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dráhy</a:t>
            </a:r>
            <a:endParaRPr lang="cs-CZ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106" r="22441" b="2583"/>
          <a:stretch>
            <a:fillRect/>
          </a:stretch>
        </p:blipFill>
        <p:spPr bwMode="auto">
          <a:xfrm>
            <a:off x="142875" y="1857375"/>
            <a:ext cx="44450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106" r="22441" b="2583"/>
          <a:stretch>
            <a:fillRect/>
          </a:stretch>
        </p:blipFill>
        <p:spPr bwMode="auto">
          <a:xfrm>
            <a:off x="4572000" y="1857375"/>
            <a:ext cx="44450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Nadpis 7"/>
          <p:cNvSpPr>
            <a:spLocks noGrp="1"/>
          </p:cNvSpPr>
          <p:nvPr>
            <p:ph type="ctrTitle"/>
          </p:nvPr>
        </p:nvSpPr>
        <p:spPr>
          <a:xfrm>
            <a:off x="0" y="-357188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dirty="0" smtClean="0">
                <a:solidFill>
                  <a:srgbClr val="C00000"/>
                </a:solidFill>
              </a:rPr>
              <a:t>Porovnání přesnosti korekcí LFC RTK VRS a </a:t>
            </a:r>
            <a:r>
              <a:rPr lang="cs-CZ" sz="2800" b="1" u="sng" noProof="1" smtClean="0">
                <a:solidFill>
                  <a:srgbClr val="C00000"/>
                </a:solidFill>
              </a:rPr>
              <a:t>OmniSTAR HP</a:t>
            </a:r>
          </a:p>
        </p:txBody>
      </p:sp>
      <p:sp>
        <p:nvSpPr>
          <p:cNvPr id="3077" name="Podnadpis 8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1752600"/>
          </a:xfrm>
        </p:spPr>
        <p:txBody>
          <a:bodyPr/>
          <a:lstStyle/>
          <a:p>
            <a:pPr eaLnBrk="1" hangingPunct="1"/>
            <a:r>
              <a:rPr lang="cs-CZ" sz="1800" b="1" noProof="1" smtClean="0">
                <a:solidFill>
                  <a:srgbClr val="C00000"/>
                </a:solidFill>
              </a:rPr>
              <a:t>Souběžné stacionární měření GPS pozice po dobu 1 hodiny, GPS přijímače EZ-Guide 500,  datum 19.9.2009, frekvence záznamu pozic 1x za 10 s, místo měření – okres Trutnov.       Měřítka pod grafy znázorňují vzdálenost 10 cm.</a:t>
            </a: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1995488" y="4857750"/>
            <a:ext cx="1547812" cy="0"/>
          </a:xfrm>
          <a:prstGeom prst="line">
            <a:avLst/>
          </a:prstGeom>
          <a:ln w="31750">
            <a:solidFill>
              <a:srgbClr val="408A2E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ovéPole 12"/>
          <p:cNvSpPr txBox="1">
            <a:spLocks noChangeArrowheads="1"/>
          </p:cNvSpPr>
          <p:nvPr/>
        </p:nvSpPr>
        <p:spPr bwMode="auto">
          <a:xfrm>
            <a:off x="2428875" y="4845050"/>
            <a:ext cx="754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408A2E"/>
                </a:solidFill>
                <a:latin typeface="Calibri" pitchFamily="34" charset="0"/>
              </a:rPr>
              <a:t>10 cm</a:t>
            </a: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4600575" y="5643563"/>
            <a:ext cx="1547813" cy="0"/>
          </a:xfrm>
          <a:prstGeom prst="line">
            <a:avLst/>
          </a:prstGeom>
          <a:ln w="3175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ovéPole 14"/>
          <p:cNvSpPr txBox="1">
            <a:spLocks noChangeArrowheads="1"/>
          </p:cNvSpPr>
          <p:nvPr/>
        </p:nvSpPr>
        <p:spPr bwMode="auto">
          <a:xfrm>
            <a:off x="5072063" y="5630863"/>
            <a:ext cx="754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</a:rPr>
              <a:t>10 cm</a:t>
            </a:r>
          </a:p>
        </p:txBody>
      </p:sp>
      <p:sp>
        <p:nvSpPr>
          <p:cNvPr id="3082" name="TextovéPole 15"/>
          <p:cNvSpPr txBox="1">
            <a:spLocks noChangeArrowheads="1"/>
          </p:cNvSpPr>
          <p:nvPr/>
        </p:nvSpPr>
        <p:spPr bwMode="auto">
          <a:xfrm>
            <a:off x="428625" y="2428875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408A2E"/>
                </a:solidFill>
                <a:latin typeface="Calibri" pitchFamily="34" charset="0"/>
              </a:rPr>
              <a:t>LFC RTK VRS</a:t>
            </a:r>
          </a:p>
          <a:p>
            <a:r>
              <a:rPr lang="cs-CZ" b="1" noProof="1">
                <a:solidFill>
                  <a:srgbClr val="408A2E"/>
                </a:solidFill>
                <a:latin typeface="Calibri" pitchFamily="34" charset="0"/>
              </a:rPr>
              <a:t>směrodat. odchylka (2 sigma) = 1,5 cm</a:t>
            </a:r>
          </a:p>
        </p:txBody>
      </p:sp>
      <p:sp>
        <p:nvSpPr>
          <p:cNvPr id="3083" name="TextovéPole 16"/>
          <p:cNvSpPr txBox="1">
            <a:spLocks noChangeArrowheads="1"/>
          </p:cNvSpPr>
          <p:nvPr/>
        </p:nvSpPr>
        <p:spPr bwMode="auto">
          <a:xfrm>
            <a:off x="4857750" y="2428875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noProof="1">
                <a:solidFill>
                  <a:srgbClr val="C00000"/>
                </a:solidFill>
                <a:latin typeface="Calibri" pitchFamily="34" charset="0"/>
              </a:rPr>
              <a:t>OmniSTAR HP</a:t>
            </a:r>
          </a:p>
          <a:p>
            <a:r>
              <a:rPr lang="cs-CZ" b="1" noProof="1">
                <a:solidFill>
                  <a:srgbClr val="C00000"/>
                </a:solidFill>
                <a:latin typeface="Calibri" pitchFamily="34" charset="0"/>
              </a:rPr>
              <a:t>směrodat. odchylka (2 sigma) = 8,4 cm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3284984"/>
            <a:ext cx="10182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1 hodina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23031" b="2953"/>
          <a:stretch>
            <a:fillRect/>
          </a:stretch>
        </p:blipFill>
        <p:spPr bwMode="auto">
          <a:xfrm>
            <a:off x="314667" y="1412776"/>
            <a:ext cx="4257333" cy="42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r="23031" b="2953"/>
          <a:stretch>
            <a:fillRect/>
          </a:stretch>
        </p:blipFill>
        <p:spPr bwMode="auto">
          <a:xfrm>
            <a:off x="4644008" y="1412776"/>
            <a:ext cx="4248472" cy="428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7"/>
          <p:cNvSpPr txBox="1">
            <a:spLocks/>
          </p:cNvSpPr>
          <p:nvPr/>
        </p:nvSpPr>
        <p:spPr>
          <a:xfrm>
            <a:off x="0" y="332656"/>
            <a:ext cx="9144000" cy="6178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Porovnání přesnosti korekcí LFC RTK VRS s použitím satelitů GLONASS a bez satelitů GLONASS </a:t>
            </a:r>
            <a:endParaRPr kumimoji="0" lang="cs-CZ" sz="2800" b="1" i="0" u="sng" strike="noStrike" kern="1200" cap="none" spc="0" normalizeH="0" baseline="0" noProof="1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78329" y="2060848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noProof="1" smtClean="0">
                <a:solidFill>
                  <a:srgbClr val="FF0000"/>
                </a:solidFill>
              </a:rPr>
              <a:t>RTK VRS bez GLONASSu</a:t>
            </a:r>
            <a:endParaRPr lang="cs-CZ" b="1" u="sng" noProof="1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2060848"/>
            <a:ext cx="23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noProof="1" smtClean="0">
                <a:solidFill>
                  <a:srgbClr val="00B02A"/>
                </a:solidFill>
              </a:rPr>
              <a:t>RTK VRS s GLONASSem</a:t>
            </a:r>
            <a:endParaRPr lang="cs-CZ" b="1" u="sng" noProof="1">
              <a:solidFill>
                <a:srgbClr val="00B02A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31840" y="47971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2A"/>
                </a:solidFill>
              </a:rPr>
              <a:t>2</a:t>
            </a:r>
            <a:r>
              <a:rPr lang="el-GR" b="1" dirty="0" smtClean="0">
                <a:solidFill>
                  <a:srgbClr val="00B02A"/>
                </a:solidFill>
              </a:rPr>
              <a:t>σ</a:t>
            </a:r>
            <a:r>
              <a:rPr lang="cs-CZ" b="1" dirty="0" smtClean="0">
                <a:solidFill>
                  <a:srgbClr val="00B02A"/>
                </a:solidFill>
              </a:rPr>
              <a:t> = 1,5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41490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cs-CZ" b="1" dirty="0" smtClean="0">
                <a:solidFill>
                  <a:srgbClr val="FF0000"/>
                </a:solidFill>
              </a:rPr>
              <a:t> = 1,8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771800" y="1825774"/>
            <a:ext cx="136815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671217" y="2976761"/>
            <a:ext cx="244599" cy="32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691680" y="5661248"/>
            <a:ext cx="745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po dobu 9,5 hod., GPS přijímače CFX-750, datum 25. 6. 2011, frekvence záznamu pozic 1x za 10 s, místo měření – okres Trutnov. Měřítka pod grafy znázorňují vzdálenost 5 cm.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2420888"/>
            <a:ext cx="1185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9,5 hodiny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4060" r="23031" b="2953"/>
          <a:stretch>
            <a:fillRect/>
          </a:stretch>
        </p:blipFill>
        <p:spPr bwMode="auto">
          <a:xfrm>
            <a:off x="323528" y="1556792"/>
            <a:ext cx="4321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4060" r="23031" b="2953"/>
          <a:stretch>
            <a:fillRect/>
          </a:stretch>
        </p:blipFill>
        <p:spPr bwMode="auto">
          <a:xfrm>
            <a:off x="4716016" y="1556792"/>
            <a:ext cx="432124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7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korekcí LFC RTK VRS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a záložního zdroje RTK korekcí xFill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91680" y="567402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po dobu 20 min., GPS přijímače CFX-750,</a:t>
            </a:r>
            <a:r>
              <a:rPr lang="en-US" sz="1600" b="1" noProof="1" smtClean="0">
                <a:solidFill>
                  <a:srgbClr val="C00000"/>
                </a:solidFill>
              </a:rPr>
              <a:t> spole</a:t>
            </a:r>
            <a:r>
              <a:rPr lang="cs-CZ" sz="1600" b="1" noProof="1" smtClean="0">
                <a:solidFill>
                  <a:srgbClr val="C00000"/>
                </a:solidFill>
              </a:rPr>
              <a:t>čná anténa, datum 16.2.2013, frekvence záznamu pozic 1x za 5 s, místo měření – okres Trutnov. Měřítka pod grafy znázorňují vzdálenost 4 cm.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99792" y="2204864"/>
            <a:ext cx="135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LFC RTK VRS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42658" y="2204864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noProof="1" smtClean="0">
                <a:solidFill>
                  <a:srgbClr val="15FF09"/>
                </a:solidFill>
              </a:rPr>
              <a:t>RTK xFill</a:t>
            </a:r>
            <a:endParaRPr lang="cs-CZ" b="1" u="sng" noProof="1">
              <a:solidFill>
                <a:srgbClr val="15FF0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68527" y="2636912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20 minut</a:t>
            </a:r>
            <a:endParaRPr lang="cs-CZ" b="1" dirty="0"/>
          </a:p>
        </p:txBody>
      </p:sp>
      <p:sp>
        <p:nvSpPr>
          <p:cNvPr id="9" name="Explosion 1 3"/>
          <p:cNvSpPr>
            <a:spLocks noChangeArrowheads="1"/>
          </p:cNvSpPr>
          <p:nvPr/>
        </p:nvSpPr>
        <p:spPr bwMode="auto">
          <a:xfrm>
            <a:off x="7668344" y="1268760"/>
            <a:ext cx="1439962" cy="720750"/>
          </a:xfrm>
          <a:prstGeom prst="irregularSeal1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dirty="0"/>
              <a:t>New</a:t>
            </a:r>
            <a:r>
              <a:rPr lang="en-US" dirty="0" smtClean="0"/>
              <a:t>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3691" r="22736" b="2953"/>
          <a:stretch>
            <a:fillRect/>
          </a:stretch>
        </p:blipFill>
        <p:spPr bwMode="auto">
          <a:xfrm>
            <a:off x="4697354" y="1561311"/>
            <a:ext cx="4376445" cy="42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t="3691" r="23031" b="2953"/>
          <a:stretch>
            <a:fillRect/>
          </a:stretch>
        </p:blipFill>
        <p:spPr bwMode="auto">
          <a:xfrm>
            <a:off x="248957" y="1556792"/>
            <a:ext cx="43784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2386407" y="1988840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2079278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2691207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789088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987824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6550124" y="1988840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7890718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5220072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5887194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7217246" y="1988840"/>
            <a:ext cx="0" cy="34563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619672" y="5301208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2</a:t>
            </a:r>
            <a:r>
              <a:rPr lang="el-GR" sz="1200" b="1" dirty="0" smtClean="0"/>
              <a:t>σ</a:t>
            </a:r>
            <a:r>
              <a:rPr lang="cs-CZ" sz="1200" b="1" dirty="0" smtClean="0"/>
              <a:t>    1</a:t>
            </a:r>
            <a:r>
              <a:rPr lang="el-GR" sz="1200" b="1" dirty="0" smtClean="0"/>
              <a:t>σ</a:t>
            </a:r>
            <a:r>
              <a:rPr lang="cs-CZ" sz="1200" b="1" dirty="0" smtClean="0"/>
              <a:t>    AB    1</a:t>
            </a:r>
            <a:r>
              <a:rPr lang="el-GR" sz="1200" b="1" dirty="0" smtClean="0"/>
              <a:t>σ</a:t>
            </a:r>
            <a:r>
              <a:rPr lang="cs-CZ" sz="1200" b="1" dirty="0" smtClean="0"/>
              <a:t>    2</a:t>
            </a:r>
            <a:r>
              <a:rPr lang="el-GR" sz="1200" b="1" dirty="0" smtClean="0"/>
              <a:t>σ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60364" y="1844824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95%  66%   0     66%  95% </a:t>
            </a:r>
            <a:endParaRPr lang="cs-CZ" sz="1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42148" y="5307558"/>
            <a:ext cx="31302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2</a:t>
            </a:r>
            <a:r>
              <a:rPr lang="el-GR" sz="1200" b="1" dirty="0" smtClean="0"/>
              <a:t>σ</a:t>
            </a:r>
            <a:r>
              <a:rPr lang="cs-CZ" sz="1200" b="1" dirty="0" smtClean="0"/>
              <a:t>               1</a:t>
            </a:r>
            <a:r>
              <a:rPr lang="el-GR" sz="1200" b="1" dirty="0" smtClean="0"/>
              <a:t>σ</a:t>
            </a:r>
            <a:r>
              <a:rPr lang="cs-CZ" sz="1200" b="1" dirty="0" smtClean="0"/>
              <a:t>              AB              1</a:t>
            </a:r>
            <a:r>
              <a:rPr lang="el-GR" sz="1200" b="1" dirty="0" smtClean="0"/>
              <a:t>σ</a:t>
            </a:r>
            <a:r>
              <a:rPr lang="cs-CZ" sz="1200" b="1" dirty="0" smtClean="0"/>
              <a:t>               2</a:t>
            </a:r>
            <a:r>
              <a:rPr lang="el-GR" sz="1200" b="1" dirty="0" smtClean="0"/>
              <a:t>σ</a:t>
            </a:r>
            <a:r>
              <a:rPr lang="cs-CZ" sz="1200" b="1" dirty="0" smtClean="0"/>
              <a:t> </a:t>
            </a:r>
            <a:endParaRPr lang="cs-CZ" sz="12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04048" y="1844824"/>
            <a:ext cx="33843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95%            66%              0             66%            95% </a:t>
            </a:r>
            <a:endParaRPr lang="cs-CZ" sz="1200" b="1" dirty="0"/>
          </a:p>
        </p:txBody>
      </p:sp>
      <p:sp>
        <p:nvSpPr>
          <p:cNvPr id="19" name="Nadpis 7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korekcí LFC RTK VRS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a záložního zdroje RTK korekcí xFill – pokrač.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763688" y="573650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po dobu 20 min., GPS přijímače CFX-750, </a:t>
            </a:r>
            <a:r>
              <a:rPr lang="en-US" sz="1600" b="1" noProof="1" smtClean="0">
                <a:solidFill>
                  <a:srgbClr val="C00000"/>
                </a:solidFill>
              </a:rPr>
              <a:t>spole</a:t>
            </a:r>
            <a:r>
              <a:rPr lang="cs-CZ" sz="1600" b="1" noProof="1" smtClean="0">
                <a:solidFill>
                  <a:srgbClr val="C00000"/>
                </a:solidFill>
              </a:rPr>
              <a:t>čná anténa, datum 16.2.2013, frekvence záznamu pozic 1x za 5 s, místo měření – okres Trutnov. Měřítka pod grafy znázorňují vzdálenost 4 cm.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3528" y="2132856"/>
            <a:ext cx="135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LFC RTK VRS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050970" y="2137048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noProof="1" smtClean="0">
                <a:solidFill>
                  <a:srgbClr val="15FF09"/>
                </a:solidFill>
              </a:rPr>
              <a:t>RTK xFill</a:t>
            </a:r>
            <a:endParaRPr lang="cs-CZ" b="1" u="sng" noProof="1">
              <a:solidFill>
                <a:srgbClr val="15FF09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5887195" y="3068961"/>
            <a:ext cx="1340925" cy="1340789"/>
          </a:xfrm>
          <a:prstGeom prst="ellipse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5220072" y="2420888"/>
            <a:ext cx="2664296" cy="2664296"/>
          </a:xfrm>
          <a:prstGeom prst="ellipse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>
            <a:spLocks noChangeAspect="1"/>
          </p:cNvSpPr>
          <p:nvPr/>
        </p:nvSpPr>
        <p:spPr>
          <a:xfrm>
            <a:off x="2058076" y="3342141"/>
            <a:ext cx="646369" cy="646302"/>
          </a:xfrm>
          <a:prstGeom prst="ellipse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>
            <a:spLocks noChangeAspect="1"/>
          </p:cNvSpPr>
          <p:nvPr/>
        </p:nvSpPr>
        <p:spPr>
          <a:xfrm>
            <a:off x="1785924" y="3063628"/>
            <a:ext cx="1211091" cy="1210966"/>
          </a:xfrm>
          <a:prstGeom prst="ellipse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131840" y="47971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= 0,9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850460" y="449959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= 2,0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139952" y="2348880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20 minut</a:t>
            </a:r>
            <a:endParaRPr lang="cs-CZ" b="1" dirty="0"/>
          </a:p>
        </p:txBody>
      </p:sp>
      <p:sp>
        <p:nvSpPr>
          <p:cNvPr id="30" name="Explosion 1 3"/>
          <p:cNvSpPr>
            <a:spLocks noChangeArrowheads="1"/>
          </p:cNvSpPr>
          <p:nvPr/>
        </p:nvSpPr>
        <p:spPr bwMode="auto">
          <a:xfrm>
            <a:off x="7668344" y="1124744"/>
            <a:ext cx="1439962" cy="720750"/>
          </a:xfrm>
          <a:prstGeom prst="irregularSeal1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dirty="0"/>
              <a:t>New</a:t>
            </a:r>
            <a:r>
              <a:rPr lang="en-US" dirty="0" smtClean="0"/>
              <a:t>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t="6275" b="5536"/>
          <a:stretch>
            <a:fillRect/>
          </a:stretch>
        </p:blipFill>
        <p:spPr bwMode="auto">
          <a:xfrm>
            <a:off x="1259632" y="1124744"/>
            <a:ext cx="653232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7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korekcí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LFC RTK VRS a EGNOS – měření 1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91680" y="567402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po dobu 15 min., GPS přijímače CFX-750, společná anténa, datum 20.2.2013, frekvence záznamu pozic 1x za 3 s, místo měření – okres Trutnov. Měřítko pod grafem znázorňuje vzdálenost 50 cm.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4293096"/>
            <a:ext cx="13551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LFC RTK VRS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74143" y="1340768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15 minut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51720" y="1772816"/>
            <a:ext cx="8577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EGNOS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915816" y="2132856"/>
            <a:ext cx="720080" cy="7200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1979712" y="4653136"/>
            <a:ext cx="792088" cy="720080"/>
          </a:xfrm>
          <a:prstGeom prst="straightConnector1">
            <a:avLst/>
          </a:prstGeom>
          <a:ln w="34925">
            <a:solidFill>
              <a:srgbClr val="00B0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3528" y="3140968"/>
            <a:ext cx="14705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AB 0 RTK VRS</a:t>
            </a:r>
            <a:endParaRPr lang="cs-CZ" b="1" dirty="0"/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1801788" y="3501008"/>
            <a:ext cx="432048" cy="14401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606519" y="4797152"/>
            <a:ext cx="13498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AB 0 EGNOS</a:t>
            </a:r>
            <a:endParaRPr lang="cs-CZ" b="1" dirty="0"/>
          </a:p>
        </p:txBody>
      </p:sp>
      <p:cxnSp>
        <p:nvCxnSpPr>
          <p:cNvPr id="28" name="Přímá spojovací šipka 27"/>
          <p:cNvCxnSpPr/>
          <p:nvPr/>
        </p:nvCxnSpPr>
        <p:spPr>
          <a:xfrm flipH="1" flipV="1">
            <a:off x="5148064" y="4653136"/>
            <a:ext cx="1440160" cy="14401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012160" y="234888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EGNOS: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cs-CZ" b="1" dirty="0" smtClean="0">
                <a:solidFill>
                  <a:srgbClr val="FF0000"/>
                </a:solidFill>
              </a:rPr>
              <a:t> = 16,3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915816" y="479715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2A"/>
                </a:solidFill>
              </a:rPr>
              <a:t>LFC RTK VRS:</a:t>
            </a:r>
          </a:p>
          <a:p>
            <a:r>
              <a:rPr lang="cs-CZ" b="1" dirty="0" smtClean="0">
                <a:solidFill>
                  <a:srgbClr val="00B02A"/>
                </a:solidFill>
              </a:rPr>
              <a:t>2</a:t>
            </a:r>
            <a:r>
              <a:rPr lang="el-GR" b="1" dirty="0" smtClean="0">
                <a:solidFill>
                  <a:srgbClr val="00B02A"/>
                </a:solidFill>
              </a:rPr>
              <a:t>σ</a:t>
            </a:r>
            <a:r>
              <a:rPr lang="cs-CZ" b="1" dirty="0" smtClean="0">
                <a:solidFill>
                  <a:srgbClr val="00B02A"/>
                </a:solidFill>
              </a:rPr>
              <a:t> = 1,4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t="6275" b="5167"/>
          <a:stretch>
            <a:fillRect/>
          </a:stretch>
        </p:blipFill>
        <p:spPr bwMode="auto">
          <a:xfrm>
            <a:off x="1264913" y="1124744"/>
            <a:ext cx="640343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7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1470026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Porovnání přesnosti korekcí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LFC RTK VRS a EGNOS – měření 2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91680" y="567402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noProof="1" smtClean="0">
                <a:solidFill>
                  <a:srgbClr val="C00000"/>
                </a:solidFill>
              </a:rPr>
              <a:t>Souběžné stacionární měření GPS pozice po dobu 15 min., GPS přijímače CFX-750, společná anténa, datum 20.2.2013, frekvence záznamu pozic 1x za 3 s, místo měření – okres Trutnov. Měřítko pod grafem znázorňuje vzdálenost 50 cm.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31640" y="4293096"/>
            <a:ext cx="13551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LFC RTK VRS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74143" y="1340768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15 minut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8" y="1772816"/>
            <a:ext cx="8577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EGNOS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2" name="Přímá spojovací šipka 11"/>
          <p:cNvCxnSpPr>
            <a:stCxn id="10" idx="3"/>
          </p:cNvCxnSpPr>
          <p:nvPr/>
        </p:nvCxnSpPr>
        <p:spPr>
          <a:xfrm>
            <a:off x="2621423" y="1957482"/>
            <a:ext cx="870457" cy="31939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6" idx="3"/>
          </p:cNvCxnSpPr>
          <p:nvPr/>
        </p:nvCxnSpPr>
        <p:spPr>
          <a:xfrm>
            <a:off x="2686755" y="4477762"/>
            <a:ext cx="1453197" cy="751438"/>
          </a:xfrm>
          <a:prstGeom prst="straightConnector1">
            <a:avLst/>
          </a:prstGeom>
          <a:ln w="34925">
            <a:solidFill>
              <a:srgbClr val="00B0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3528" y="3140968"/>
            <a:ext cx="14705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AB 0 RTK VRS</a:t>
            </a:r>
            <a:endParaRPr lang="cs-CZ" b="1" dirty="0"/>
          </a:p>
        </p:txBody>
      </p:sp>
      <p:cxnSp>
        <p:nvCxnSpPr>
          <p:cNvPr id="25" name="Přímá spojovací šipka 24"/>
          <p:cNvCxnSpPr>
            <a:stCxn id="21" idx="3"/>
          </p:cNvCxnSpPr>
          <p:nvPr/>
        </p:nvCxnSpPr>
        <p:spPr>
          <a:xfrm flipV="1">
            <a:off x="1794123" y="2996952"/>
            <a:ext cx="1697757" cy="32868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822543" y="2852936"/>
            <a:ext cx="13498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AB 0 EGNOS</a:t>
            </a:r>
            <a:endParaRPr lang="cs-CZ" b="1" dirty="0"/>
          </a:p>
        </p:txBody>
      </p:sp>
      <p:cxnSp>
        <p:nvCxnSpPr>
          <p:cNvPr id="28" name="Přímá spojovací šipka 27"/>
          <p:cNvCxnSpPr>
            <a:stCxn id="27" idx="1"/>
          </p:cNvCxnSpPr>
          <p:nvPr/>
        </p:nvCxnSpPr>
        <p:spPr>
          <a:xfrm flipH="1" flipV="1">
            <a:off x="5076056" y="2708920"/>
            <a:ext cx="1746487" cy="32868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076056" y="162880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EGNOS: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cs-CZ" b="1" dirty="0" smtClean="0">
                <a:solidFill>
                  <a:srgbClr val="FF0000"/>
                </a:solidFill>
              </a:rPr>
              <a:t> = 24,5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355976" y="479715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2A"/>
                </a:solidFill>
              </a:rPr>
              <a:t>LFC RTK VRS:</a:t>
            </a:r>
          </a:p>
          <a:p>
            <a:r>
              <a:rPr lang="cs-CZ" b="1" dirty="0" smtClean="0">
                <a:solidFill>
                  <a:srgbClr val="00B02A"/>
                </a:solidFill>
              </a:rPr>
              <a:t>2</a:t>
            </a:r>
            <a:r>
              <a:rPr lang="el-GR" b="1" dirty="0" smtClean="0">
                <a:solidFill>
                  <a:srgbClr val="00B02A"/>
                </a:solidFill>
              </a:rPr>
              <a:t>σ</a:t>
            </a:r>
            <a:r>
              <a:rPr lang="cs-CZ" b="1" dirty="0" smtClean="0">
                <a:solidFill>
                  <a:srgbClr val="00B02A"/>
                </a:solidFill>
              </a:rPr>
              <a:t> = 0,9 cm 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496" y="980728"/>
          <a:ext cx="9108504" cy="5040597"/>
        </p:xfrm>
        <a:graphic>
          <a:graphicData uri="http://schemas.openxmlformats.org/presentationml/2006/ole">
            <p:oleObj spid="_x0000_s1026" name="Worksheet" r:id="rId3" imgW="11306192" imgH="6257975" progId="Excel.Sheet.8">
              <p:embed/>
            </p:oleObj>
          </a:graphicData>
        </a:graphic>
      </p:graphicFrame>
      <p:sp>
        <p:nvSpPr>
          <p:cNvPr id="3" name="Nadpis 7"/>
          <p:cNvSpPr>
            <a:spLocks noGrp="1"/>
          </p:cNvSpPr>
          <p:nvPr>
            <p:ph type="ctrTitle"/>
          </p:nvPr>
        </p:nvSpPr>
        <p:spPr>
          <a:xfrm>
            <a:off x="0" y="-201266"/>
            <a:ext cx="9144000" cy="1470026"/>
          </a:xfrm>
        </p:spPr>
        <p:txBody>
          <a:bodyPr>
            <a:norm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Přehled korekčních signálů pro přijímače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Trimble </a:t>
            </a:r>
            <a:r>
              <a:rPr lang="cs-CZ" sz="2800" b="1" i="1" u="sng" noProof="1" smtClean="0">
                <a:solidFill>
                  <a:srgbClr val="C00000"/>
                </a:solidFill>
              </a:rPr>
              <a:t>Ag</a:t>
            </a:r>
            <a:r>
              <a:rPr lang="cs-CZ" sz="2800" b="1" u="sng" noProof="1" smtClean="0">
                <a:solidFill>
                  <a:srgbClr val="C00000"/>
                </a:solidFill>
              </a:rPr>
              <a:t>GPS - stav na jaře 20</a:t>
            </a:r>
            <a:r>
              <a:rPr lang="cs-CZ" sz="2800" b="1" u="sng" dirty="0" smtClean="0">
                <a:solidFill>
                  <a:srgbClr val="C00000"/>
                </a:solidFill>
              </a:rPr>
              <a:t>13</a:t>
            </a:r>
            <a:endParaRPr lang="cs-CZ" sz="2800" b="1" u="sng" noProof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7"/>
          <p:cNvSpPr>
            <a:spLocks noGrp="1"/>
          </p:cNvSpPr>
          <p:nvPr>
            <p:ph type="ctrTitle"/>
          </p:nvPr>
        </p:nvSpPr>
        <p:spPr>
          <a:xfrm>
            <a:off x="0" y="-201266"/>
            <a:ext cx="9144000" cy="1470026"/>
          </a:xfrm>
        </p:spPr>
        <p:txBody>
          <a:bodyPr>
            <a:norm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Přehled korekčních signálů pro přijímače </a:t>
            </a:r>
            <a:br>
              <a:rPr lang="cs-CZ" sz="2800" b="1" u="sng" noProof="1" smtClean="0">
                <a:solidFill>
                  <a:srgbClr val="C00000"/>
                </a:solidFill>
              </a:rPr>
            </a:br>
            <a:r>
              <a:rPr lang="cs-CZ" sz="2800" b="1" u="sng" noProof="1" smtClean="0">
                <a:solidFill>
                  <a:srgbClr val="C00000"/>
                </a:solidFill>
              </a:rPr>
              <a:t>Trimble </a:t>
            </a:r>
            <a:r>
              <a:rPr lang="cs-CZ" sz="2800" b="1" i="1" u="sng" noProof="1" smtClean="0">
                <a:solidFill>
                  <a:srgbClr val="C00000"/>
                </a:solidFill>
              </a:rPr>
              <a:t>Ag</a:t>
            </a:r>
            <a:r>
              <a:rPr lang="cs-CZ" sz="2800" b="1" u="sng" noProof="1" smtClean="0">
                <a:solidFill>
                  <a:srgbClr val="C00000"/>
                </a:solidFill>
              </a:rPr>
              <a:t>GPS – grafické porovnání přesnosti jízda-jízda</a:t>
            </a:r>
          </a:p>
        </p:txBody>
      </p:sp>
      <p:sp>
        <p:nvSpPr>
          <p:cNvPr id="4" name="Obdélník 3"/>
          <p:cNvSpPr/>
          <p:nvPr/>
        </p:nvSpPr>
        <p:spPr>
          <a:xfrm>
            <a:off x="64071" y="1268760"/>
            <a:ext cx="9000000" cy="43204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854746" y="1268760"/>
            <a:ext cx="5400000" cy="432048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62675" y="1268760"/>
            <a:ext cx="3600000" cy="4320480"/>
          </a:xfrm>
          <a:prstGeom prst="rect">
            <a:avLst/>
          </a:prstGeom>
          <a:solidFill>
            <a:srgbClr val="FFF30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11577" y="1268760"/>
            <a:ext cx="2700000" cy="4320480"/>
          </a:xfrm>
          <a:prstGeom prst="rect">
            <a:avLst/>
          </a:prstGeom>
          <a:solidFill>
            <a:srgbClr val="FFFF2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833030" y="1268760"/>
            <a:ext cx="1440000" cy="43204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020439" y="1268760"/>
            <a:ext cx="1080000" cy="4320480"/>
          </a:xfrm>
          <a:prstGeom prst="rect">
            <a:avLst/>
          </a:prstGeom>
          <a:solidFill>
            <a:srgbClr val="00B02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110236" y="1268760"/>
            <a:ext cx="900000" cy="4320480"/>
          </a:xfrm>
          <a:prstGeom prst="rect">
            <a:avLst/>
          </a:prstGeom>
          <a:solidFill>
            <a:srgbClr val="15F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552950" y="980728"/>
            <a:ext cx="0" cy="540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 rot="-5400000">
            <a:off x="3165031" y="3180869"/>
            <a:ext cx="236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RTK single base station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 rot="-5400000">
            <a:off x="2778958" y="3180869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noProof="1" smtClean="0"/>
              <a:t>Omnistar HP+</a:t>
            </a:r>
            <a:endParaRPr lang="cs-CZ" b="1" noProof="1"/>
          </a:p>
        </p:txBody>
      </p:sp>
      <p:sp>
        <p:nvSpPr>
          <p:cNvPr id="16" name="TextovéPole 15"/>
          <p:cNvSpPr txBox="1"/>
          <p:nvPr/>
        </p:nvSpPr>
        <p:spPr>
          <a:xfrm rot="-5400000">
            <a:off x="2066268" y="313381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noProof="1" smtClean="0"/>
              <a:t>Omnistar XP a G2</a:t>
            </a:r>
            <a:endParaRPr lang="cs-CZ" b="1" noProof="1"/>
          </a:p>
        </p:txBody>
      </p:sp>
      <p:sp>
        <p:nvSpPr>
          <p:cNvPr id="17" name="TextovéPole 16"/>
          <p:cNvSpPr txBox="1"/>
          <p:nvPr/>
        </p:nvSpPr>
        <p:spPr>
          <a:xfrm rot="-5400000">
            <a:off x="1013463" y="3010472"/>
            <a:ext cx="26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noProof="1" smtClean="0"/>
              <a:t>RangePoint RTX - </a:t>
            </a:r>
            <a:r>
              <a:rPr lang="cs-CZ" b="1" noProof="1" smtClean="0">
                <a:solidFill>
                  <a:srgbClr val="FF0000"/>
                </a:solidFill>
              </a:rPr>
              <a:t>novinka</a:t>
            </a:r>
            <a:endParaRPr lang="cs-CZ" b="1" noProof="1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 rot="-5400000">
            <a:off x="-254860" y="3057343"/>
            <a:ext cx="239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noProof="1" smtClean="0"/>
              <a:t>EGNOS a Omnistar VBS</a:t>
            </a:r>
            <a:endParaRPr lang="cs-CZ" b="1" noProof="1"/>
          </a:p>
        </p:txBody>
      </p:sp>
      <p:sp>
        <p:nvSpPr>
          <p:cNvPr id="19" name="TextovéPole 18"/>
          <p:cNvSpPr txBox="1"/>
          <p:nvPr/>
        </p:nvSpPr>
        <p:spPr>
          <a:xfrm>
            <a:off x="3491880" y="6381328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RTK VRS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19672" y="6021288"/>
            <a:ext cx="208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noProof="1" smtClean="0"/>
              <a:t>RTK + xFill - </a:t>
            </a:r>
            <a:r>
              <a:rPr lang="cs-CZ" b="1" noProof="1" smtClean="0">
                <a:solidFill>
                  <a:srgbClr val="FF0000"/>
                </a:solidFill>
              </a:rPr>
              <a:t>novinka</a:t>
            </a:r>
            <a:endParaRPr lang="cs-CZ" b="1" noProof="1">
              <a:solidFill>
                <a:srgbClr val="FF0000"/>
              </a:solidFill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3923928" y="5589240"/>
            <a:ext cx="144016" cy="7920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20" idx="0"/>
          </p:cNvCxnSpPr>
          <p:nvPr/>
        </p:nvCxnSpPr>
        <p:spPr>
          <a:xfrm flipV="1">
            <a:off x="2662907" y="5589240"/>
            <a:ext cx="1261021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499992" y="961911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2,5  3  4   7,5     10         15                    25 cm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192710" y="558108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AB 0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3004145"/>
            <a:ext cx="635793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176536"/>
            <a:ext cx="579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7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Novinka pro jaro 2013 </a:t>
            </a:r>
            <a:b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systém</a:t>
            </a:r>
            <a:r>
              <a:rPr kumimoji="0" lang="cs-CZ" sz="2800" b="1" i="0" u="sng" strike="noStrike" kern="1200" cap="none" spc="0" normalizeH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záložních RTK korekcí xFill</a:t>
            </a:r>
          </a:p>
        </p:txBody>
      </p:sp>
      <p:sp>
        <p:nvSpPr>
          <p:cNvPr id="8" name="TextovéPole 7"/>
          <p:cNvSpPr txBox="1">
            <a:spLocks noChangeAspect="1"/>
          </p:cNvSpPr>
          <p:nvPr/>
        </p:nvSpPr>
        <p:spPr>
          <a:xfrm>
            <a:off x="1864271" y="1196753"/>
            <a:ext cx="1751451" cy="2923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horizontální přesnost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>
            <a:spLocks noChangeAspect="1"/>
          </p:cNvSpPr>
          <p:nvPr/>
        </p:nvSpPr>
        <p:spPr>
          <a:xfrm>
            <a:off x="4355980" y="1196752"/>
            <a:ext cx="917382" cy="2800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zdroj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>
            <a:spLocks noChangeAspect="1"/>
          </p:cNvSpPr>
          <p:nvPr/>
        </p:nvSpPr>
        <p:spPr>
          <a:xfrm>
            <a:off x="5720985" y="1196752"/>
            <a:ext cx="1784293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maxim. trvání zálohy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50554" y="1558533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3 až 5 cm v závislosti na čase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59585" y="161950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satelit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62880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20 minut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23928" y="5805264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noProof="1" smtClean="0"/>
              <a:t>mapa pokrytí signálem xFill</a:t>
            </a:r>
            <a:endParaRPr lang="cs-CZ" b="1" noProof="1"/>
          </a:p>
        </p:txBody>
      </p:sp>
      <p:sp>
        <p:nvSpPr>
          <p:cNvPr id="13" name="Explosion 1 3"/>
          <p:cNvSpPr>
            <a:spLocks noChangeArrowheads="1"/>
          </p:cNvSpPr>
          <p:nvPr/>
        </p:nvSpPr>
        <p:spPr bwMode="auto">
          <a:xfrm>
            <a:off x="7596336" y="692696"/>
            <a:ext cx="1439962" cy="720750"/>
          </a:xfrm>
          <a:prstGeom prst="irregularSeal1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dirty="0"/>
              <a:t>New</a:t>
            </a:r>
            <a:r>
              <a:rPr lang="en-US" dirty="0" smtClean="0"/>
              <a:t>!!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Co je technologie xFill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878904" y="126876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/>
            <a:r>
              <a:rPr lang="en-US" sz="2000" b="1" noProof="1" smtClean="0">
                <a:solidFill>
                  <a:srgbClr val="C00000"/>
                </a:solidFill>
              </a:rPr>
              <a:t>xFill je nová funkce RTK korekcí společnosti Trimble, která využívá technologii Trimble CenterPoint™ RTX pro udržení RTK fixu v době výpadku základního RTK signálu, např. kvůli výpadku přenosu.</a:t>
            </a:r>
          </a:p>
          <a:p>
            <a:pPr marL="457200" indent="-457200"/>
            <a:r>
              <a:rPr lang="en-US" sz="2000" b="1" noProof="1" smtClean="0">
                <a:solidFill>
                  <a:srgbClr val="C00000"/>
                </a:solidFill>
              </a:rPr>
              <a:t>Pozice xFill jsou vytvořeny s použitím dvou zdrojů informací:</a:t>
            </a:r>
          </a:p>
          <a:p>
            <a:pPr marL="857250" lvl="1" indent="-457200"/>
            <a:r>
              <a:rPr lang="en-US" sz="2000" b="1" noProof="1" smtClean="0">
                <a:solidFill>
                  <a:srgbClr val="C00000"/>
                </a:solidFill>
              </a:rPr>
              <a:t>poslední známá RTK pozice</a:t>
            </a:r>
          </a:p>
          <a:p>
            <a:pPr marL="857250" lvl="1" indent="-457200"/>
            <a:r>
              <a:rPr lang="en-US" sz="2000" b="1" noProof="1" smtClean="0">
                <a:solidFill>
                  <a:srgbClr val="C00000"/>
                </a:solidFill>
              </a:rPr>
              <a:t>korekce satelitních hodin a dráhy GPS satelitů získané od satelitu RTX</a:t>
            </a:r>
          </a:p>
          <a:p>
            <a:pPr marL="457200" indent="-457200"/>
            <a:r>
              <a:rPr lang="en-US" sz="2000" b="1" noProof="1" smtClean="0">
                <a:solidFill>
                  <a:srgbClr val="C00000"/>
                </a:solidFill>
              </a:rPr>
              <a:t>Specifikace:</a:t>
            </a:r>
          </a:p>
          <a:p>
            <a:pPr marL="857250" lvl="1" indent="-457200"/>
            <a:r>
              <a:rPr lang="en-US" sz="2000" b="1" noProof="1" smtClean="0">
                <a:solidFill>
                  <a:srgbClr val="C00000"/>
                </a:solidFill>
              </a:rPr>
              <a:t>náhrada za výpadek RTK korekcí po dobu až 20 minut</a:t>
            </a:r>
          </a:p>
          <a:p>
            <a:pPr marL="857250" lvl="1" indent="-457200"/>
            <a:r>
              <a:rPr lang="en-US" sz="2000" b="1" noProof="1" smtClean="0">
                <a:solidFill>
                  <a:srgbClr val="C00000"/>
                </a:solidFill>
              </a:rPr>
              <a:t>téměř celosvětové pokrytí</a:t>
            </a:r>
          </a:p>
          <a:p>
            <a:pPr marL="857250" lvl="1" indent="-457200"/>
            <a:r>
              <a:rPr lang="en-US" sz="2000" b="1" noProof="1" smtClean="0">
                <a:solidFill>
                  <a:srgbClr val="C00000"/>
                </a:solidFill>
              </a:rPr>
              <a:t>žádná konvergenční doba, hladký přechod RTK -&gt; xFill -&gt; RTK</a:t>
            </a:r>
          </a:p>
          <a:p>
            <a:pPr marL="857250" lvl="1" indent="-457200"/>
            <a:r>
              <a:rPr lang="en-US" sz="2000" b="1" noProof="1" smtClean="0">
                <a:solidFill>
                  <a:srgbClr val="C00000"/>
                </a:solidFill>
              </a:rPr>
              <a:t>přesnost 3 až5 cm jako záloha RTK VRS</a:t>
            </a:r>
            <a:endParaRPr lang="cs-CZ" sz="2000" b="1" noProof="1" smtClean="0">
              <a:solidFill>
                <a:srgbClr val="C00000"/>
              </a:solidFill>
            </a:endParaRPr>
          </a:p>
          <a:p>
            <a:pPr marL="457200" indent="-457200"/>
            <a:endParaRPr lang="en-US" sz="1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Kde xFill využijete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7"/>
            <a:ext cx="6493644" cy="45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u="sng" noProof="1" smtClean="0">
                <a:solidFill>
                  <a:srgbClr val="C00000"/>
                </a:solidFill>
              </a:rPr>
              <a:t>Kdy xFill využijete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631950" y="1051893"/>
            <a:ext cx="1295400" cy="12969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 smtClean="0">
                <a:solidFill>
                  <a:srgbClr val="FF0000"/>
                </a:solidFill>
              </a:rPr>
              <a:t>blokace rádiového signálu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Oval 6"/>
          <p:cNvSpPr>
            <a:spLocks noChangeAspect="1"/>
          </p:cNvSpPr>
          <p:nvPr/>
        </p:nvSpPr>
        <p:spPr>
          <a:xfrm>
            <a:off x="3155950" y="1051893"/>
            <a:ext cx="1295400" cy="12969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 smtClean="0">
                <a:solidFill>
                  <a:srgbClr val="FF0000"/>
                </a:solidFill>
              </a:rPr>
              <a:t>slabý rádiový signál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Oval 5"/>
          <p:cNvSpPr>
            <a:spLocks noChangeAspect="1"/>
          </p:cNvSpPr>
          <p:nvPr/>
        </p:nvSpPr>
        <p:spPr>
          <a:xfrm>
            <a:off x="4754563" y="1051893"/>
            <a:ext cx="1296987" cy="12969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noProof="1" smtClean="0">
                <a:solidFill>
                  <a:srgbClr val="FF0000"/>
                </a:solidFill>
              </a:rPr>
              <a:t>zane-</a:t>
            </a:r>
          </a:p>
          <a:p>
            <a:pPr algn="ctr">
              <a:defRPr/>
            </a:pPr>
            <a:r>
              <a:rPr lang="cs-CZ" sz="1400" noProof="1" smtClean="0">
                <a:solidFill>
                  <a:srgbClr val="FF0000"/>
                </a:solidFill>
              </a:rPr>
              <a:t>prázdně-ná GSM síť</a:t>
            </a:r>
            <a:endParaRPr lang="cs-CZ" sz="1400" noProof="1">
              <a:solidFill>
                <a:srgbClr val="FF0000"/>
              </a:solidFill>
            </a:endParaRPr>
          </a:p>
        </p:txBody>
      </p:sp>
      <p:sp>
        <p:nvSpPr>
          <p:cNvPr id="8" name="Oval 4"/>
          <p:cNvSpPr>
            <a:spLocks noChangeAspect="1"/>
          </p:cNvSpPr>
          <p:nvPr/>
        </p:nvSpPr>
        <p:spPr>
          <a:xfrm>
            <a:off x="6280150" y="1051893"/>
            <a:ext cx="1295400" cy="12969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 smtClean="0">
                <a:solidFill>
                  <a:srgbClr val="FF0000"/>
                </a:solidFill>
              </a:rPr>
              <a:t>špatný GSM signál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67544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Kompatibilní přijímače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39775" y="3699792"/>
            <a:ext cx="2335213" cy="2249488"/>
            <a:chOff x="739239" y="2899296"/>
            <a:chExt cx="2336470" cy="2250089"/>
          </a:xfrm>
        </p:grpSpPr>
        <p:pic>
          <p:nvPicPr>
            <p:cNvPr id="11" name="Picture 4" descr="https://encrypted-tbn2.gstatic.com/images?q=tbn:ANd9GcTk4ryb9STWZwqzetC0At3LvC6FRtLBKC66DR94tUy4vESjb8J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7681" y="2899296"/>
              <a:ext cx="1752600" cy="156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39239" y="4780080"/>
              <a:ext cx="2336470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/>
                <a:t>CFX-750™ display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075363" y="3318792"/>
            <a:ext cx="3068637" cy="2630488"/>
            <a:chOff x="6076056" y="2527466"/>
            <a:chExt cx="3067944" cy="2630268"/>
          </a:xfrm>
        </p:grpSpPr>
        <p:pic>
          <p:nvPicPr>
            <p:cNvPr id="17" name="Picture 6" descr="https://encrypted-tbn3.gstatic.com/images?q=tbn:ANd9GcSDz1WSuT25DhyYYWD9juO35Bg2KfysL4Tn0WBm20DS3hWOmm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527466"/>
              <a:ext cx="2209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6076056" y="4788518"/>
              <a:ext cx="3067944" cy="36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/>
                <a:t>FmX® integrated display</a:t>
              </a:r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3321050" y="3695030"/>
            <a:ext cx="2754313" cy="2254250"/>
            <a:chOff x="3321133" y="2899296"/>
            <a:chExt cx="2754923" cy="2254764"/>
          </a:xfrm>
        </p:grpSpPr>
        <p:pic>
          <p:nvPicPr>
            <p:cNvPr id="20" name="Picture 2" descr="https://encrypted-tbn3.gstatic.com/images?q=tbn:ANd9GcSkpBR6d9ap3W3tBLmoo86H2hcb9JPWiLzuq-vx-Tsmk25PdGD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1133" y="2899296"/>
              <a:ext cx="2754923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3321133" y="4784766"/>
              <a:ext cx="2754923" cy="36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/>
                <a:t>AG-372 GNSS 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F750ScreenSnap_229_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8064" y="1412776"/>
            <a:ext cx="7050360" cy="4230216"/>
          </a:xfrm>
          <a:prstGeom prst="rect">
            <a:avLst/>
          </a:prstGeom>
        </p:spPr>
      </p:pic>
      <p:sp>
        <p:nvSpPr>
          <p:cNvPr id="6" name="Nadpis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cs-CZ" sz="2800" b="1" u="sng" noProof="1" smtClean="0">
                <a:solidFill>
                  <a:srgbClr val="C00000"/>
                </a:solidFill>
              </a:rPr>
              <a:t>Záložní zdroj korekcí xFill - snímek obrazovky CFX-750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1560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noProof="1" smtClean="0">
                <a:solidFill>
                  <a:srgbClr val="C00000"/>
                </a:solidFill>
              </a:rPr>
              <a:t>symbol korekcí xFill         Čas, který zbývá do vypršení limitu 20 min. </a:t>
            </a:r>
            <a:endParaRPr lang="cs-CZ" b="1" noProof="1">
              <a:solidFill>
                <a:srgbClr val="C000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1403648" y="1124744"/>
            <a:ext cx="648072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2771800" y="1124744"/>
            <a:ext cx="432048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508104" y="3861048"/>
            <a:ext cx="2876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noProof="1" smtClean="0">
                <a:solidFill>
                  <a:srgbClr val="C00000"/>
                </a:solidFill>
              </a:rPr>
              <a:t>odchylka polohy od AB linie </a:t>
            </a:r>
          </a:p>
        </p:txBody>
      </p:sp>
      <p:cxnSp>
        <p:nvCxnSpPr>
          <p:cNvPr id="17" name="Přímá spojovací šipka 16"/>
          <p:cNvCxnSpPr>
            <a:stCxn id="16" idx="0"/>
          </p:cNvCxnSpPr>
          <p:nvPr/>
        </p:nvCxnSpPr>
        <p:spPr>
          <a:xfrm flipH="1" flipV="1">
            <a:off x="3635896" y="1772816"/>
            <a:ext cx="3310294" cy="20882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661248"/>
            <a:ext cx="2403153" cy="86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Přímá spojovací šipka 23"/>
          <p:cNvCxnSpPr/>
          <p:nvPr/>
        </p:nvCxnSpPr>
        <p:spPr>
          <a:xfrm>
            <a:off x="2267744" y="1772816"/>
            <a:ext cx="1368152" cy="4176464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688477" y="6381328"/>
            <a:ext cx="439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noProof="1" smtClean="0"/>
              <a:t>zbývající čas. limit xFill: 20 - 10 min.   10 - 5 min.   &lt;5 min.</a:t>
            </a:r>
            <a:endParaRPr lang="cs-CZ" sz="1400" b="1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6389</TotalTime>
  <Words>1408</Words>
  <Application>Microsoft Office PowerPoint</Application>
  <PresentationFormat>Předvádění na obrazovce (4:3)</PresentationFormat>
  <Paragraphs>180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sady Office</vt:lpstr>
      <vt:lpstr>Worksheet</vt:lpstr>
      <vt:lpstr>Korekční signály  pro GPS přijímače Trimble AgGPS</vt:lpstr>
      <vt:lpstr>Zdroje nepřesnosti určování polohy v systémech GNSS</vt:lpstr>
      <vt:lpstr>Přehled korekčních signálů pro přijímače  Trimble AgGPS - stav na jaře 2013</vt:lpstr>
      <vt:lpstr>Přehled korekčních signálů pro přijímače  Trimble AgGPS – grafické porovnání přesnosti jízda-jízda</vt:lpstr>
      <vt:lpstr>Snímek 5</vt:lpstr>
      <vt:lpstr>Co je technologie xFill</vt:lpstr>
      <vt:lpstr>Kde xFill využijete</vt:lpstr>
      <vt:lpstr>Kdy xFill využijete</vt:lpstr>
      <vt:lpstr>Záložní zdroj korekcí xFill - snímek obrazovky CFX-750</vt:lpstr>
      <vt:lpstr>Snímek 10</vt:lpstr>
      <vt:lpstr>Společnost Leading Farmers CZ provádí dlouhodobě rozsáhlé testování přesnosti korekčních signálů  v laboratorních i polních podmínkách</vt:lpstr>
      <vt:lpstr>Porovnání vlivu vnitřního rušení přijímače na určení pozice</vt:lpstr>
      <vt:lpstr>Porovnání přesnosti korekcí EGNOS s autonomním GPS</vt:lpstr>
      <vt:lpstr>Porovnání přesnosti korekcí EGNOS s autonomním GPS</vt:lpstr>
      <vt:lpstr>Porovnání přesnosti nových korekcí RangePoint RTX  s korekcemi EGNOS</vt:lpstr>
      <vt:lpstr>Porovnání přesnosti nových korekcí RangePoint RTX  s korekcemi EGNOS – pokrač.</vt:lpstr>
      <vt:lpstr>Porovnání přesnosti nových korekcí RangePoint RTX  s korekcemi EGNOS - pokrač.</vt:lpstr>
      <vt:lpstr>Porovnání přesnosti nových korekcí RangePoint RTX  s korekcemi EGNOS - pokrač.</vt:lpstr>
      <vt:lpstr>Porovnání přesnosti korekcí LFC RTK VRS a OmniSTAR HP</vt:lpstr>
      <vt:lpstr>Porovnání přesnosti korekcí LFC RTK VRS a OmniSTAR HP</vt:lpstr>
      <vt:lpstr>Snímek 21</vt:lpstr>
      <vt:lpstr>Porovnání přesnosti korekcí LFC RTK VRS  a záložního zdroje RTK korekcí xFill</vt:lpstr>
      <vt:lpstr>Porovnání přesnosti korekcí LFC RTK VRS  a záložního zdroje RTK korekcí xFill – pokrač.</vt:lpstr>
      <vt:lpstr>Porovnání přesnosti korekcí  LFC RTK VRS a EGNOS – měření 1</vt:lpstr>
      <vt:lpstr>Porovnání přesnosti korekcí  LFC RTK VRS a EGNOS – měření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Milata</cp:lastModifiedBy>
  <cp:revision>46</cp:revision>
  <dcterms:created xsi:type="dcterms:W3CDTF">2013-01-12T20:24:31Z</dcterms:created>
  <dcterms:modified xsi:type="dcterms:W3CDTF">2015-03-03T20:55:57Z</dcterms:modified>
</cp:coreProperties>
</file>